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9.jpg" ContentType="image/jpg"/>
  <Override PartName="/ppt/media/image20.jpg" ContentType="image/jpg"/>
  <Override PartName="/ppt/media/image21.jpg" ContentType="image/jp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40.jpg" ContentType="image/jpg"/>
  <Override PartName="/ppt/media/image41.jpg" ContentType="image/jpg"/>
  <Override PartName="/ppt/media/image43.jpg" ContentType="image/jpg"/>
  <Override PartName="/ppt/media/image45.jpg" ContentType="image/jpg"/>
  <Override PartName="/ppt/media/image46.jpg" ContentType="image/jpg"/>
  <Override PartName="/ppt/media/image54.jpg" ContentType="image/jpg"/>
  <Override PartName="/ppt/media/image55.jpg" ContentType="image/jpg"/>
  <Override PartName="/ppt/media/image56.jpg" ContentType="image/jpg"/>
  <Override PartName="/ppt/media/image57.jpg" ContentType="image/jpg"/>
  <Override PartName="/ppt/media/image59.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media/image68.jpg" ContentType="image/jpg"/>
  <Override PartName="/ppt/media/image69.jpg" ContentType="image/jpg"/>
  <Override PartName="/ppt/media/image70.jpg" ContentType="image/jpg"/>
  <Override PartName="/ppt/media/image71.jpg" ContentType="image/jpg"/>
  <Override PartName="/ppt/media/image72.jpg" ContentType="image/jpg"/>
  <Override PartName="/ppt/media/image73.jpg" ContentType="image/jpg"/>
  <Override PartName="/ppt/media/image74.jpg" ContentType="image/jpg"/>
  <Override PartName="/ppt/media/image75.jpg" ContentType="image/jpg"/>
  <Override PartName="/ppt/media/image76.jpg" ContentType="image/jpg"/>
  <Override PartName="/ppt/media/image77.jpg" ContentType="image/jpg"/>
  <Override PartName="/ppt/media/image7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04" r:id="rId54"/>
    <p:sldId id="305" r:id="rId55"/>
    <p:sldId id="306" r:id="rId56"/>
    <p:sldId id="307" r:id="rId57"/>
    <p:sldId id="308" r:id="rId58"/>
    <p:sldId id="350" r:id="rId59"/>
    <p:sldId id="309" r:id="rId60"/>
    <p:sldId id="310" r:id="rId61"/>
    <p:sldId id="311" r:id="rId62"/>
    <p:sldId id="312" r:id="rId63"/>
    <p:sldId id="314" r:id="rId64"/>
    <p:sldId id="315" r:id="rId65"/>
    <p:sldId id="351" r:id="rId66"/>
    <p:sldId id="432" r:id="rId67"/>
    <p:sldId id="433" r:id="rId68"/>
    <p:sldId id="434" r:id="rId69"/>
    <p:sldId id="439" r:id="rId70"/>
    <p:sldId id="440" r:id="rId71"/>
    <p:sldId id="441" r:id="rId72"/>
    <p:sldId id="442" r:id="rId73"/>
    <p:sldId id="443" r:id="rId74"/>
    <p:sldId id="353" r:id="rId75"/>
    <p:sldId id="354" r:id="rId76"/>
    <p:sldId id="445" r:id="rId77"/>
    <p:sldId id="356" r:id="rId78"/>
    <p:sldId id="357" r:id="rId79"/>
    <p:sldId id="358" r:id="rId80"/>
    <p:sldId id="359" r:id="rId81"/>
    <p:sldId id="360" r:id="rId82"/>
    <p:sldId id="361" r:id="rId83"/>
    <p:sldId id="362" r:id="rId84"/>
    <p:sldId id="446" r:id="rId85"/>
    <p:sldId id="363" r:id="rId86"/>
    <p:sldId id="447" r:id="rId87"/>
    <p:sldId id="365" r:id="rId88"/>
    <p:sldId id="448" r:id="rId89"/>
    <p:sldId id="449" r:id="rId90"/>
    <p:sldId id="368" r:id="rId91"/>
    <p:sldId id="369" r:id="rId92"/>
    <p:sldId id="370" r:id="rId93"/>
    <p:sldId id="371" r:id="rId94"/>
    <p:sldId id="372" r:id="rId95"/>
    <p:sldId id="450" r:id="rId96"/>
    <p:sldId id="373" r:id="rId97"/>
    <p:sldId id="374" r:id="rId98"/>
    <p:sldId id="451" r:id="rId99"/>
    <p:sldId id="376" r:id="rId100"/>
    <p:sldId id="377" r:id="rId101"/>
    <p:sldId id="378" r:id="rId102"/>
    <p:sldId id="452" r:id="rId103"/>
    <p:sldId id="453" r:id="rId104"/>
    <p:sldId id="454" r:id="rId105"/>
    <p:sldId id="455" r:id="rId106"/>
    <p:sldId id="456" r:id="rId107"/>
    <p:sldId id="382" r:id="rId108"/>
    <p:sldId id="383" r:id="rId109"/>
    <p:sldId id="384" r:id="rId110"/>
    <p:sldId id="385" r:id="rId111"/>
    <p:sldId id="386" r:id="rId112"/>
    <p:sldId id="387" r:id="rId113"/>
    <p:sldId id="388" r:id="rId114"/>
    <p:sldId id="389" r:id="rId115"/>
    <p:sldId id="390" r:id="rId116"/>
    <p:sldId id="391"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7" r:id="rId152"/>
    <p:sldId id="428" r:id="rId153"/>
    <p:sldId id="429"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EMENT" id="{A67C115B-8464-4519-A572-3AB23D22A8A7}">
          <p14:sldIdLst>
            <p14:sldId id="256"/>
            <p14:sldId id="257"/>
          </p14:sldIdLst>
        </p14:section>
        <p14:section name="WORKABILITY" id="{727E556A-1890-4EDE-9599-AF0A3F2FE45C}">
          <p14:sldIdLst>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333"/>
            <p14:sldId id="334"/>
            <p14:sldId id="335"/>
            <p14:sldId id="336"/>
            <p14:sldId id="337"/>
            <p14:sldId id="338"/>
            <p14:sldId id="339"/>
            <p14:sldId id="340"/>
            <p14:sldId id="341"/>
            <p14:sldId id="342"/>
            <p14:sldId id="343"/>
            <p14:sldId id="344"/>
            <p14:sldId id="345"/>
            <p14:sldId id="346"/>
            <p14:sldId id="347"/>
            <p14:sldId id="348"/>
            <p14:sldId id="349"/>
            <p14:sldId id="304"/>
            <p14:sldId id="305"/>
            <p14:sldId id="306"/>
            <p14:sldId id="307"/>
            <p14:sldId id="308"/>
            <p14:sldId id="350"/>
            <p14:sldId id="309"/>
            <p14:sldId id="310"/>
            <p14:sldId id="311"/>
            <p14:sldId id="312"/>
            <p14:sldId id="314"/>
            <p14:sldId id="315"/>
            <p14:sldId id="351"/>
            <p14:sldId id="432"/>
            <p14:sldId id="433"/>
            <p14:sldId id="434"/>
            <p14:sldId id="439"/>
            <p14:sldId id="440"/>
            <p14:sldId id="441"/>
            <p14:sldId id="442"/>
            <p14:sldId id="443"/>
            <p14:sldId id="353"/>
            <p14:sldId id="354"/>
            <p14:sldId id="445"/>
            <p14:sldId id="356"/>
            <p14:sldId id="357"/>
            <p14:sldId id="358"/>
            <p14:sldId id="359"/>
            <p14:sldId id="360"/>
            <p14:sldId id="361"/>
            <p14:sldId id="362"/>
            <p14:sldId id="446"/>
            <p14:sldId id="363"/>
            <p14:sldId id="447"/>
            <p14:sldId id="365"/>
            <p14:sldId id="448"/>
            <p14:sldId id="449"/>
            <p14:sldId id="368"/>
            <p14:sldId id="369"/>
            <p14:sldId id="370"/>
            <p14:sldId id="371"/>
            <p14:sldId id="372"/>
            <p14:sldId id="450"/>
            <p14:sldId id="373"/>
            <p14:sldId id="374"/>
            <p14:sldId id="451"/>
            <p14:sldId id="376"/>
            <p14:sldId id="377"/>
            <p14:sldId id="378"/>
            <p14:sldId id="452"/>
            <p14:sldId id="453"/>
            <p14:sldId id="454"/>
            <p14:sldId id="455"/>
            <p14:sldId id="456"/>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7"/>
            <p14:sldId id="428"/>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4802" autoAdjust="0"/>
  </p:normalViewPr>
  <p:slideViewPr>
    <p:cSldViewPr snapToGrid="0">
      <p:cViewPr varScale="1">
        <p:scale>
          <a:sx n="100" d="100"/>
          <a:sy n="100" d="100"/>
        </p:scale>
        <p:origin x="25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1:4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0 354,'33'-8,"51"-20,-38 12,143-44,138-50,-318 107,-1-1,1-1,-1 1,11-9,-17 12,0 0,-1-1,1 1,-1 0,0-1,1 1,-1-1,0 1,0-1,0 1,0-1,0 0,0 0,0 0,-1 1,1-1,-1 0,1 0,-1 0,0 0,0 0,0 0,0 0,0 0,0 0,-1-2,1 2,-1 1,1-1,-1 1,1-1,0 1,0-1,-1 1,1-1,0 1,1-1,-1 1,0-1,0 1,1-1,-1 1,0-1,1 1,0 0,-1-1,1 1,0 0,0-1,-1 1,1 0,0 0,0 0,1 0,-1 0,0 0,0 0,0 0,1 0,-1 0,0 1,1-1,-1 0,1 1,-1 0,3-1,7-2,0 1,0 1,1 0,16 1,-12 0,298 2,-229 4,145 29,-168-21,195 45,-246-56,91 25,183 24,-196-40,-56-8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1:46.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1,'298'-1,"902"19,-372 9,-818-27,1 0,19 4,-12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1:52.5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1 411,'395'1,"411"-3,-613-9,0 1,676 8,-505 3,-515 6,138-6,-1781 60,1785-61,1-1,0 1,0 1,0-1,-13 4,20-4,0 0,0 0,0 1,0-1,-1 1,1-1,0 1,0-1,0 1,0 0,0 0,0-1,1 1,-1 0,0 0,0 0,0 0,1 0,-1 0,0 0,1 0,-1 0,1 0,0 0,-1 1,1-1,0 0,0 0,-1 0,1 1,0-1,0 0,0 0,0 0,1 2,-1 1,3 4,6-11,-4 0,10-2,-1 1,1 0,0 1,0 0,25-1,-39 4,571-22,-336 19,672-39,-881 40,89-11,-97 7,-17 2,-13-1,-14-2,-1 1,-40-2,8 0,-161-18,-1731-129,1926 154,16 1,0 0,0 0,-1-1,1 0,0 0,1-1,-16-5,18 0,13 0,4 4,1 0,-1 0,19-1,113-8,71 3,1024 0,-550 9,-628-1,47 1,111-15,-177 7,-42 8,0 0,0 0,0 0,0 0,0 0,0 0,0 0,1 0,-1 0,0 0,0 0,0 0,0-1,0 1,0 0,0 0,0 0,1 0,-1 0,0 0,0 0,0 0,0 0,0 0,0 0,0 0,0 0,0 0,0-1,0 1,0 0,0 0,0 0,0 0,0 0,0 0,0 0,0 0,1-1,-1 1,0 0,-1 0,1 0,0 0,0 0,0 0,0 0,0 0,0-1,0 1,0 0,0 0,0 0,0 0,0 0,0 0,-13-4,-33-3,-90-2,79 7,-165-4,-1133-4,1295 9,43-2,37-2,38-7,14-1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1:54.5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350 664,'187'-50,"-74"24,51-19,175-45,-153 46,356-87,463-124,-934 235,-63 18,-10 2,-36 8,-1211 224,352-102,823-118,-162 21,164-26,-93-2,162-6,-24 0,20-1,16 0,260-60,-56 9,-204 52,91-23,-99 24,1 0,-1-1,0 1,1 0,-1-1,0 1,0-1,0 0,1 1,-1-1,0 0,2-1,-4 1,-1 0,1 1,0-1,0 0,0 1,-1-1,1 1,0 0,0-1,-1 1,1 0,0 0,-1 0,1 0,0 0,-2 0,-66-4,1 3,-1 3,-106 17,85-2,1 4,-107 38,163-47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2:54.4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1 356,'4'-1,"1"1,0-1,0 0,0 0,6-3,-4 2,0 0,1 0,11-1,158-3,1-1,62-3,-51 3,619-32,-543 14,273-60,-96-29,-434 112,0-1,0 0,-1-1,14-7,-21 11,1 0,-1 0,0 0,0-1,0 1,1 0,-1 0,0 0,0 0,0 0,0-1,0 1,1 0,-1 0,0 0,0-1,0 1,0 0,0 0,0 0,0-1,0 1,0 0,0 0,0 0,0-1,0 1,0 0,0 0,0-1,0 1,0 0,0 0,0 0,0-1,0 1,0 0,0 0,0 0,-1-1,1 1,0 0,0 0,0 0,-20-7,-13 3,-46 1,-125 7,-685 68,4 80,430-18,431-126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7T09:52:55.8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0 112,'49'-2,"-1"-1,88-19,-106 17,53-3,452 1,-397 7,473 1,-587 0,38-3,-57 2,-1-1,0 0,0 0,1 0,-1 0,0-1,0 1,0-1,0 0,7-6,-11 8,1 0,-1 0,0 0,1 0,-1-1,0 1,1 0,-1 0,0-1,1 1,-1 0,0 0,1-1,-1 1,0 0,0-1,0 1,1-1,-1 1,0 0,0-1,0 1,0 0,0-1,0 1,1-1,-1 1,0 0,0-1,0 1,0-1,-1 1,1-1,0 1,0 0,0-1,0 1,0 0,0-1,-1 1,1-1,0 1,0 0,-1-1,1 1,0 0,0 0,-1-1,1 1,-4-2,1 1,0-1,0 1,0 0,-1 0,-5-1,-54-7,-1 3,-101 3,115 2,-662 19,674-17,-26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1938CF-4C69-4AC5-B752-A0ED5CEDEBB3}" type="datetimeFigureOut">
              <a:rPr lang="en-IN" smtClean="0"/>
              <a:t>19-11-2023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C6D-D5F0-4BB7-B1F4-81E3F8D5C5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0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938CF-4C69-4AC5-B752-A0ED5CEDEBB3}" type="datetimeFigureOut">
              <a:rPr lang="en-IN" smtClean="0"/>
              <a:t>19-11-2023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631127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938CF-4C69-4AC5-B752-A0ED5CEDEBB3}" type="datetimeFigureOut">
              <a:rPr lang="en-IN" smtClean="0"/>
              <a:t>19-11-2023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167341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938CF-4C69-4AC5-B752-A0ED5CEDEBB3}" type="datetimeFigureOut">
              <a:rPr lang="en-IN" smtClean="0"/>
              <a:t>19-11-2023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3494299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938CF-4C69-4AC5-B752-A0ED5CEDEBB3}" type="datetimeFigureOut">
              <a:rPr lang="en-IN" smtClean="0"/>
              <a:t>19-11-2023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6BAC6D-D5F0-4BB7-B1F4-81E3F8D5C57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966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1938CF-4C69-4AC5-B752-A0ED5CEDEBB3}" type="datetimeFigureOut">
              <a:rPr lang="en-IN" smtClean="0"/>
              <a:t>19-11-2023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322606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1938CF-4C69-4AC5-B752-A0ED5CEDEBB3}" type="datetimeFigureOut">
              <a:rPr lang="en-IN" smtClean="0"/>
              <a:t>19-11-2023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775279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938CF-4C69-4AC5-B752-A0ED5CEDEBB3}" type="datetimeFigureOut">
              <a:rPr lang="en-IN" smtClean="0"/>
              <a:t>19-11-2023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252318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1938CF-4C69-4AC5-B752-A0ED5CEDEBB3}" type="datetimeFigureOut">
              <a:rPr lang="en-IN" smtClean="0"/>
              <a:t>19-11-2023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2075854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21938CF-4C69-4AC5-B752-A0ED5CEDEBB3}" type="datetimeFigureOut">
              <a:rPr lang="en-IN" smtClean="0"/>
              <a:t>19-11-2023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6BAC6D-D5F0-4BB7-B1F4-81E3F8D5C574}" type="slidenum">
              <a:rPr lang="en-IN" smtClean="0"/>
              <a:t>‹#›</a:t>
            </a:fld>
            <a:endParaRPr lang="en-IN"/>
          </a:p>
        </p:txBody>
      </p:sp>
    </p:spTree>
    <p:extLst>
      <p:ext uri="{BB962C8B-B14F-4D97-AF65-F5344CB8AC3E}">
        <p14:creationId xmlns:p14="http://schemas.microsoft.com/office/powerpoint/2010/main" val="16737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1938CF-4C69-4AC5-B752-A0ED5CEDEBB3}" type="datetimeFigureOut">
              <a:rPr lang="en-IN" smtClean="0"/>
              <a:t>19-11-2023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6BAC6D-D5F0-4BB7-B1F4-81E3F8D5C574}" type="slidenum">
              <a:rPr lang="en-IN" smtClean="0"/>
              <a:t>‹#›</a:t>
            </a:fld>
            <a:endParaRPr lang="en-IN"/>
          </a:p>
        </p:txBody>
      </p:sp>
    </p:spTree>
    <p:extLst>
      <p:ext uri="{BB962C8B-B14F-4D97-AF65-F5344CB8AC3E}">
        <p14:creationId xmlns:p14="http://schemas.microsoft.com/office/powerpoint/2010/main" val="1971758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1938CF-4C69-4AC5-B752-A0ED5CEDEBB3}" type="datetimeFigureOut">
              <a:rPr lang="en-IN" smtClean="0"/>
              <a:t>19-11-2023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16BAC6D-D5F0-4BB7-B1F4-81E3F8D5C57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9472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heconstructor.org/water-resources/canal-linings-types-advantages/1105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harpedia.com/acknowledgemen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3.png"/><Relationship Id="rId12" Type="http://schemas.openxmlformats.org/officeDocument/2006/relationships/customXml" Target="../ink/ink5.xml"/><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4.png"/><Relationship Id="rId14" Type="http://schemas.openxmlformats.org/officeDocument/2006/relationships/customXml" Target="../ink/ink6.xml"/></Relationships>
</file>

<file path=ppt/slides/_rels/slide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96E458-F998-4D51-9B9F-A7751B592413}"/>
              </a:ext>
            </a:extLst>
          </p:cNvPr>
          <p:cNvSpPr>
            <a:spLocks noGrp="1"/>
          </p:cNvSpPr>
          <p:nvPr>
            <p:ph type="ctrTitle"/>
          </p:nvPr>
        </p:nvSpPr>
        <p:spPr/>
        <p:txBody>
          <a:bodyPr>
            <a:normAutofit/>
          </a:bodyPr>
          <a:lstStyle/>
          <a:p>
            <a:pPr algn="ctr"/>
            <a:r>
              <a:rPr lang="en-IN" dirty="0"/>
              <a:t>FRESH CONCRETE</a:t>
            </a:r>
            <a:br>
              <a:rPr lang="en-IN" dirty="0"/>
            </a:br>
            <a:endParaRPr lang="en-IN" dirty="0"/>
          </a:p>
        </p:txBody>
      </p:sp>
      <p:sp>
        <p:nvSpPr>
          <p:cNvPr id="7" name="Subtitle 6">
            <a:extLst>
              <a:ext uri="{FF2B5EF4-FFF2-40B4-BE49-F238E27FC236}">
                <a16:creationId xmlns:a16="http://schemas.microsoft.com/office/drawing/2014/main" id="{EF6E0CE2-C271-4238-82F1-5890219A4513}"/>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413435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60C8-4F74-45A4-9068-F6E6C2D2F5C4}"/>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Types of Workability of Concrete</a:t>
            </a:r>
            <a:endParaRPr lang="en-IN" dirty="0"/>
          </a:p>
        </p:txBody>
      </p:sp>
      <p:sp>
        <p:nvSpPr>
          <p:cNvPr id="3" name="Content Placeholder 2">
            <a:extLst>
              <a:ext uri="{FF2B5EF4-FFF2-40B4-BE49-F238E27FC236}">
                <a16:creationId xmlns:a16="http://schemas.microsoft.com/office/drawing/2014/main" id="{A8DDC99A-B709-4DBE-8879-F765FF526785}"/>
              </a:ext>
            </a:extLst>
          </p:cNvPr>
          <p:cNvSpPr>
            <a:spLocks noGrp="1"/>
          </p:cNvSpPr>
          <p:nvPr>
            <p:ph idx="1"/>
          </p:nvPr>
        </p:nvSpPr>
        <p:spPr/>
        <p:txBody>
          <a:bodyPr>
            <a:normAutofit lnSpcReduction="10000"/>
          </a:bodyPr>
          <a:lstStyle/>
          <a:p>
            <a:pPr marL="0" indent="0" algn="just">
              <a:lnSpc>
                <a:spcPct val="150000"/>
              </a:lnSpc>
              <a:buClrTx/>
              <a:buNone/>
            </a:pPr>
            <a:r>
              <a:rPr lang="en-US" sz="2400" dirty="0">
                <a:solidFill>
                  <a:prstClr val="black"/>
                </a:solidFill>
                <a:latin typeface="Arial" panose="020B0604020202020204" pitchFamily="34" charset="0"/>
              </a:rPr>
              <a:t>Workability of concrete can be classified into following three types:</a:t>
            </a:r>
          </a:p>
          <a:p>
            <a:pPr marL="457200" indent="-457200" algn="just">
              <a:lnSpc>
                <a:spcPct val="150000"/>
              </a:lnSpc>
              <a:buClrTx/>
              <a:buFont typeface="+mj-lt"/>
              <a:buAutoNum type="arabicPeriod"/>
            </a:pPr>
            <a:r>
              <a:rPr lang="en-US" sz="2400" b="1" dirty="0">
                <a:solidFill>
                  <a:prstClr val="black"/>
                </a:solidFill>
                <a:latin typeface="Arial" panose="020B0604020202020204" pitchFamily="34" charset="0"/>
              </a:rPr>
              <a:t>Unworkable Concrete: </a:t>
            </a:r>
          </a:p>
          <a:p>
            <a:pPr marL="749808" lvl="1" indent="-457200" algn="just">
              <a:lnSpc>
                <a:spcPct val="150000"/>
              </a:lnSpc>
              <a:buClrTx/>
              <a:buFont typeface="+mj-lt"/>
              <a:buAutoNum type="alphaLcParenR"/>
            </a:pPr>
            <a:r>
              <a:rPr lang="en-US" sz="2200" dirty="0">
                <a:solidFill>
                  <a:prstClr val="black"/>
                </a:solidFill>
                <a:latin typeface="Arial" panose="020B0604020202020204" pitchFamily="34" charset="0"/>
              </a:rPr>
              <a:t>An unworkable concrete also known as harsh concrete, is a concrete with a very little amount of water. </a:t>
            </a:r>
          </a:p>
          <a:p>
            <a:pPr marL="749808" lvl="1" indent="-457200" algn="just">
              <a:lnSpc>
                <a:spcPct val="150000"/>
              </a:lnSpc>
              <a:buClrTx/>
              <a:buFont typeface="+mj-lt"/>
              <a:buAutoNum type="alphaLcParenR"/>
            </a:pPr>
            <a:r>
              <a:rPr lang="en-US" sz="2200" dirty="0">
                <a:solidFill>
                  <a:prstClr val="black"/>
                </a:solidFill>
                <a:latin typeface="Arial" panose="020B0604020202020204" pitchFamily="34" charset="0"/>
              </a:rPr>
              <a:t>The hand mixing of such concrete is difficult. Such type of concrete has high segregation of aggregates. and it is very difficult to maintain the homogeneity of concrete mix.</a:t>
            </a:r>
          </a:p>
          <a:p>
            <a:endParaRPr lang="en-IN" dirty="0"/>
          </a:p>
        </p:txBody>
      </p:sp>
    </p:spTree>
    <p:extLst>
      <p:ext uri="{BB962C8B-B14F-4D97-AF65-F5344CB8AC3E}">
        <p14:creationId xmlns:p14="http://schemas.microsoft.com/office/powerpoint/2010/main" val="2660820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10058400"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Age of Concrete</a:t>
            </a:r>
          </a:p>
        </p:txBody>
      </p:sp>
      <p:sp>
        <p:nvSpPr>
          <p:cNvPr id="11" name="Content Placeholder 10"/>
          <p:cNvSpPr>
            <a:spLocks noGrp="1"/>
          </p:cNvSpPr>
          <p:nvPr>
            <p:ph idx="1"/>
          </p:nvPr>
        </p:nvSpPr>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With an increase in age, the degree of hydration generally increases the gel/space ratio so that strength increases.</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Increase in the strength of concrete (at same w/c ratio)with increase in early age (from 1 to 28 days) of concrete.</a:t>
            </a:r>
            <a:endParaRPr lang="en-IN" sz="2400" dirty="0">
              <a:solidFill>
                <a:prstClr val="black"/>
              </a:solidFill>
              <a:latin typeface="Arial" panose="020B0604020202020204" pitchFamily="34" charset="0"/>
              <a:cs typeface="Arial" panose="020B0604020202020204" pitchFamily="34" charset="0"/>
            </a:endParaRPr>
          </a:p>
        </p:txBody>
      </p:sp>
      <p:pic>
        <p:nvPicPr>
          <p:cNvPr id="10" name="object 10"/>
          <p:cNvPicPr/>
          <p:nvPr/>
        </p:nvPicPr>
        <p:blipFill>
          <a:blip r:embed="rId2" cstate="print"/>
          <a:stretch>
            <a:fillRect/>
          </a:stretch>
        </p:blipFill>
        <p:spPr>
          <a:xfrm>
            <a:off x="2135560" y="4365104"/>
            <a:ext cx="8712967" cy="1938010"/>
          </a:xfrm>
          <a:prstGeom prst="rect">
            <a:avLst/>
          </a:prstGeom>
        </p:spPr>
      </p:pic>
    </p:spTree>
    <p:extLst>
      <p:ext uri="{BB962C8B-B14F-4D97-AF65-F5344CB8AC3E}">
        <p14:creationId xmlns:p14="http://schemas.microsoft.com/office/powerpoint/2010/main" val="757858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11" y="2996952"/>
            <a:ext cx="3846592" cy="828640"/>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Age of Concrete</a:t>
            </a:r>
          </a:p>
        </p:txBody>
      </p:sp>
      <p:pic>
        <p:nvPicPr>
          <p:cNvPr id="5" name="object 5"/>
          <p:cNvPicPr/>
          <p:nvPr/>
        </p:nvPicPr>
        <p:blipFill>
          <a:blip r:embed="rId2" cstate="print"/>
          <a:stretch>
            <a:fillRect/>
          </a:stretch>
        </p:blipFill>
        <p:spPr>
          <a:xfrm>
            <a:off x="3719736" y="188640"/>
            <a:ext cx="8183488" cy="6156176"/>
          </a:xfrm>
          <a:prstGeom prst="rect">
            <a:avLst/>
          </a:prstGeom>
        </p:spPr>
      </p:pic>
    </p:spTree>
    <p:extLst>
      <p:ext uri="{BB962C8B-B14F-4D97-AF65-F5344CB8AC3E}">
        <p14:creationId xmlns:p14="http://schemas.microsoft.com/office/powerpoint/2010/main" val="2732683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88640"/>
            <a:ext cx="10086535" cy="684624"/>
          </a:xfrm>
        </p:spPr>
        <p:txBody>
          <a:bodyPr vert="horz" lIns="91440" tIns="45720" rIns="91440" bIns="45720" rtlCol="0" anchor="b">
            <a:no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Influence of Properties of Coarse Aggregate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31527" y="1124744"/>
            <a:ext cx="10058400" cy="4023360"/>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The relation between the flexural and compressive strengths depends on the type of coarse aggregate because the properties of aggregate, especially its shape and surface texture, affect the ultimate strength in compression very much less than the strength intension or the cracking load in compression.</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In experimental concrete, entirely smooth coarse aggregate led to a lower compressive strength, typically </a:t>
            </a:r>
            <a:r>
              <a:rPr lang="en-US" sz="2300" dirty="0">
                <a:solidFill>
                  <a:srgbClr val="FF0000"/>
                </a:solidFill>
                <a:latin typeface="Arial" panose="020B0604020202020204" pitchFamily="34" charset="0"/>
                <a:cs typeface="Arial" panose="020B0604020202020204" pitchFamily="34" charset="0"/>
              </a:rPr>
              <a:t>by 10 per cent</a:t>
            </a:r>
            <a:r>
              <a:rPr lang="en-US" sz="2300" dirty="0">
                <a:solidFill>
                  <a:prstClr val="black"/>
                </a:solidFill>
                <a:latin typeface="Arial" panose="020B0604020202020204" pitchFamily="34" charset="0"/>
                <a:cs typeface="Arial" panose="020B0604020202020204" pitchFamily="34" charset="0"/>
              </a:rPr>
              <a:t>, than when roughened.</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The influence of the type of coarse aggregate on the strength of concrete varies in magnitude and depends on the water/cement ratio of the mix.</a:t>
            </a:r>
            <a:endParaRPr lang="en-IN" sz="23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9478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vert="horz" lIns="0" tIns="45720" rIns="0" bIns="45720" rtlCol="0">
            <a:noAutofit/>
          </a:bodyPr>
          <a:lstStyle/>
          <a:p>
            <a:pPr marL="457200" marR="5080" indent="-457200" algn="just">
              <a:lnSpc>
                <a:spcPct val="150000"/>
              </a:lnSpc>
              <a:buClrTx/>
              <a:buFont typeface="+mj-lt"/>
              <a:buAutoNum type="arabicPeriod" startAt="4"/>
              <a:tabLst>
                <a:tab pos="298450" algn="l"/>
              </a:tabLst>
            </a:pPr>
            <a:r>
              <a:rPr lang="en-US" sz="2400" dirty="0">
                <a:solidFill>
                  <a:prstClr val="black"/>
                </a:solidFill>
                <a:latin typeface="Arial" panose="020B0604020202020204" pitchFamily="34" charset="0"/>
                <a:cs typeface="Arial" panose="020B0604020202020204" pitchFamily="34" charset="0"/>
              </a:rPr>
              <a:t>For water/cement ratios below 0.4, the use of crushed aggregate has resulted in strengths up to 38 percent higher than when gravel is used. </a:t>
            </a:r>
          </a:p>
          <a:p>
            <a:pPr marL="457200" marR="5080" indent="-457200" algn="just">
              <a:lnSpc>
                <a:spcPct val="150000"/>
              </a:lnSpc>
              <a:buClrTx/>
              <a:buFont typeface="+mj-lt"/>
              <a:buAutoNum type="arabicPeriod" startAt="4"/>
              <a:tabLst>
                <a:tab pos="298450" algn="l"/>
              </a:tabLst>
            </a:pPr>
            <a:r>
              <a:rPr lang="en-US" sz="2400" dirty="0">
                <a:solidFill>
                  <a:prstClr val="black"/>
                </a:solidFill>
                <a:latin typeface="Arial" panose="020B0604020202020204" pitchFamily="34" charset="0"/>
                <a:cs typeface="Arial" panose="020B0604020202020204" pitchFamily="34" charset="0"/>
              </a:rPr>
              <a:t>With an increase in the water/cement ratio to 0.5,influence the of aggregate falls off, presumably because of the strength the hydrated cement paste itself becomes paramount and, at a water/cement ratio of 0.65, no difference in the strengths of concretes made with crushed rock and gravel has observed.</a:t>
            </a: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66747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622" y="188640"/>
            <a:ext cx="10058400" cy="684624"/>
          </a:xfrm>
        </p:spPr>
        <p:txBody>
          <a:bodyPr vert="horz" lIns="91440" tIns="45720" rIns="91440" bIns="45720" rtlCol="0" anchor="b">
            <a:no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Influence of Temperature on Strength</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3622" y="1052736"/>
            <a:ext cx="10058400" cy="4023360"/>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rise in the curing temperature speeds up the chemical reactions of hydration and thus affects beneficially the early strength of concrete without any ill-effects on the later strength.</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Rapid initial hydration appears to form products of a poorer physical structure, probably more porous, so that a proportion of the pores will always remain unfilled.</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gel//space ratio rule that this will lead to a lower strength compared with a less porous, though slowly hydrating, cement paste in which a high gel//space _ratio will eventually be reached.</a:t>
            </a: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2197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3352" y="404664"/>
            <a:ext cx="11161240" cy="5733096"/>
          </a:xfrm>
          <a:prstGeom prst="rect">
            <a:avLst/>
          </a:prstGeom>
        </p:spPr>
      </p:pic>
    </p:spTree>
    <p:extLst>
      <p:ext uri="{BB962C8B-B14F-4D97-AF65-F5344CB8AC3E}">
        <p14:creationId xmlns:p14="http://schemas.microsoft.com/office/powerpoint/2010/main" val="2270416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360" y="620688"/>
            <a:ext cx="11490592" cy="5287904"/>
          </a:xfrm>
          <a:prstGeom prst="rect">
            <a:avLst/>
          </a:prstGeom>
        </p:spPr>
      </p:pic>
    </p:spTree>
    <p:extLst>
      <p:ext uri="{BB962C8B-B14F-4D97-AF65-F5344CB8AC3E}">
        <p14:creationId xmlns:p14="http://schemas.microsoft.com/office/powerpoint/2010/main" val="580365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7648" y="980728"/>
            <a:ext cx="6310630"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Fatigue Strength of Concrete</a:t>
            </a:r>
          </a:p>
        </p:txBody>
      </p:sp>
      <p:sp>
        <p:nvSpPr>
          <p:cNvPr id="3" name="object 3"/>
          <p:cNvSpPr txBox="1"/>
          <p:nvPr/>
        </p:nvSpPr>
        <p:spPr>
          <a:xfrm>
            <a:off x="2059940" y="1882140"/>
            <a:ext cx="5476220" cy="2770996"/>
          </a:xfrm>
          <a:prstGeom prst="rect">
            <a:avLst/>
          </a:prstGeom>
        </p:spPr>
        <p:txBody>
          <a:bodyPr vert="horz" lIns="0" tIns="45720" rIns="0" bIns="45720" rtlCol="0">
            <a:noAutofit/>
          </a:bodyPr>
          <a:lstStyle>
            <a:lvl1pPr marL="457200" marR="5080" indent="-457200" algn="just">
              <a:lnSpc>
                <a:spcPct val="150000"/>
              </a:lnSpc>
              <a:spcBef>
                <a:spcPts val="1200"/>
              </a:spcBef>
              <a:spcAft>
                <a:spcPts val="200"/>
              </a:spcAft>
              <a:buClrTx/>
              <a:buSzPct val="100000"/>
              <a:buFont typeface="+mj-lt"/>
              <a:buAutoNum type="arabicPeriod"/>
              <a:tabLst>
                <a:tab pos="298450" algn="l"/>
              </a:tabLst>
              <a:defRPr sz="2400">
                <a:solidFill>
                  <a:prstClr val="black"/>
                </a:solidFill>
                <a:latin typeface="Arial" panose="020B0604020202020204" pitchFamily="34" charset="0"/>
                <a:cs typeface="Arial" panose="020B0604020202020204" pitchFamily="34" charset="0"/>
              </a:defRPr>
            </a:lvl1pPr>
            <a:lvl2pPr marL="384048" indent="-18288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dirty="0"/>
              <a:t>Modulus of Elasticity,</a:t>
            </a:r>
          </a:p>
          <a:p>
            <a:r>
              <a:rPr dirty="0"/>
              <a:t>Creep</a:t>
            </a:r>
          </a:p>
          <a:p>
            <a:r>
              <a:rPr dirty="0"/>
              <a:t>Shrinkage of concrete</a:t>
            </a:r>
          </a:p>
        </p:txBody>
      </p:sp>
    </p:spTree>
    <p:extLst>
      <p:ext uri="{BB962C8B-B14F-4D97-AF65-F5344CB8AC3E}">
        <p14:creationId xmlns:p14="http://schemas.microsoft.com/office/powerpoint/2010/main" val="842856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3764" y="188640"/>
            <a:ext cx="10058400"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Stress-Strain Plot of Concrete</a:t>
            </a:r>
          </a:p>
        </p:txBody>
      </p:sp>
      <p:sp>
        <p:nvSpPr>
          <p:cNvPr id="4" name="Content Placeholder 3"/>
          <p:cNvSpPr>
            <a:spLocks noGrp="1"/>
          </p:cNvSpPr>
          <p:nvPr>
            <p:ph idx="1"/>
          </p:nvPr>
        </p:nvSpPr>
        <p:spPr>
          <a:xfrm>
            <a:off x="983432" y="672362"/>
            <a:ext cx="10058400" cy="4023360"/>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At stress below 30% of ultimate strength, the transition  zone cracks remain stable. The stress-strain plot remains  linear.</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At stress between 30% and 50% of ultimate strength,  the transition zone micro-cracks begin to increase in length,  width and numbers. The stress-strain plot becomes non-linear.</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At 50 to 60% of the ultimate stress, cracks begin to form in the matrix. </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With further increase to about  75% of the ultimate stress,	the cracks in   the transition become unstable, and crack propagation in the matrix will increase. The stress- strain curve bends  towards the horizontal.</a:t>
            </a:r>
          </a:p>
          <a:p>
            <a:pPr marL="457200" marR="5080" indent="-457200" algn="just">
              <a:lnSpc>
                <a:spcPct val="150000"/>
              </a:lnSpc>
              <a:buClrTx/>
              <a:buFont typeface="+mj-lt"/>
              <a:buAutoNum type="arabicPeriod"/>
              <a:tabLst>
                <a:tab pos="298450" algn="l"/>
              </a:tabLst>
            </a:pP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68944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Stress-Strain Plot of Concrete</a:t>
            </a:r>
          </a:p>
        </p:txBody>
      </p:sp>
      <p:sp>
        <p:nvSpPr>
          <p:cNvPr id="17" name="Content Placeholder 16"/>
          <p:cNvSpPr>
            <a:spLocks noGrp="1"/>
          </p:cNvSpPr>
          <p:nvPr>
            <p:ph idx="1"/>
          </p:nvPr>
        </p:nvSpPr>
        <p:spPr/>
        <p:txBody>
          <a:bodyPr/>
          <a:lstStyle/>
          <a:p>
            <a:pPr marL="298450" marR="5080" lvl="0" indent="-285750" algn="just">
              <a:lnSpc>
                <a:spcPct val="100000"/>
              </a:lnSpc>
              <a:spcBef>
                <a:spcPts val="100"/>
              </a:spcBef>
              <a:spcAft>
                <a:spcPts val="0"/>
              </a:spcAft>
              <a:buClrTx/>
              <a:buSzTx/>
              <a:buFont typeface="Arial MT"/>
              <a:buChar char="•"/>
              <a:tabLst>
                <a:tab pos="297815" algn="l"/>
                <a:tab pos="298450" algn="l"/>
                <a:tab pos="781685" algn="l"/>
                <a:tab pos="857250" algn="l"/>
                <a:tab pos="1235710" algn="l"/>
                <a:tab pos="1663064" algn="l"/>
                <a:tab pos="1734820" algn="l"/>
                <a:tab pos="1857375" algn="l"/>
                <a:tab pos="2371090" algn="l"/>
                <a:tab pos="2431415" algn="l"/>
                <a:tab pos="2709545" algn="l"/>
                <a:tab pos="2846070" algn="l"/>
                <a:tab pos="2929890" algn="l"/>
                <a:tab pos="3413125" algn="l"/>
                <a:tab pos="3547745" algn="l"/>
                <a:tab pos="4183379" algn="l"/>
                <a:tab pos="4270375" algn="l"/>
                <a:tab pos="4660265" algn="l"/>
                <a:tab pos="4740910" algn="l"/>
                <a:tab pos="6036945" algn="l"/>
                <a:tab pos="6103620" algn="l"/>
                <a:tab pos="6157595" algn="l"/>
                <a:tab pos="7002780" algn="l"/>
                <a:tab pos="7129780" algn="l"/>
                <a:tab pos="7191375" algn="l"/>
                <a:tab pos="7526655" algn="l"/>
              </a:tabLst>
            </a:pPr>
            <a:r>
              <a:rPr lang="en-US" sz="2400" b="1" spc="-5" dirty="0">
                <a:solidFill>
                  <a:prstClr val="black"/>
                </a:solidFill>
                <a:latin typeface="Arial" panose="020B0604020202020204" pitchFamily="34" charset="0"/>
                <a:cs typeface="Arial" panose="020B0604020202020204" pitchFamily="34" charset="0"/>
              </a:rPr>
              <a:t>At	</a:t>
            </a:r>
            <a:r>
              <a:rPr lang="en-US" sz="2400" b="1" dirty="0">
                <a:solidFill>
                  <a:prstClr val="black"/>
                </a:solidFill>
                <a:latin typeface="Arial" panose="020B0604020202020204" pitchFamily="34" charset="0"/>
                <a:cs typeface="Arial" panose="020B0604020202020204" pitchFamily="34" charset="0"/>
              </a:rPr>
              <a:t>75	to	80%		of		the	ultimate	</a:t>
            </a:r>
            <a:r>
              <a:rPr lang="en-US" sz="2400" b="1" spc="-5" dirty="0">
                <a:solidFill>
                  <a:prstClr val="black"/>
                </a:solidFill>
                <a:latin typeface="Arial" panose="020B0604020202020204" pitchFamily="34" charset="0"/>
                <a:cs typeface="Arial" panose="020B0604020202020204" pitchFamily="34" charset="0"/>
              </a:rPr>
              <a:t>stress,</a:t>
            </a:r>
            <a:r>
              <a:rPr lang="en-US" sz="2400" b="1" spc="4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the stress	reaches </a:t>
            </a:r>
            <a:r>
              <a:rPr lang="en-US" sz="2400" b="1" dirty="0">
                <a:solidFill>
                  <a:prstClr val="black"/>
                </a:solidFill>
                <a:latin typeface="Arial" panose="020B0604020202020204" pitchFamily="34" charset="0"/>
                <a:cs typeface="Arial" panose="020B0604020202020204" pitchFamily="34" charset="0"/>
              </a:rPr>
              <a:t> a</a:t>
            </a:r>
            <a:r>
              <a:rPr lang="en-US" sz="2400" b="1" spc="36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critical </a:t>
            </a:r>
            <a:r>
              <a:rPr lang="en-US" sz="2400" b="1" spc="-5" dirty="0">
                <a:solidFill>
                  <a:prstClr val="black"/>
                </a:solidFill>
                <a:latin typeface="Arial" panose="020B0604020202020204" pitchFamily="34" charset="0"/>
                <a:cs typeface="Arial" panose="020B0604020202020204" pitchFamily="34" charset="0"/>
              </a:rPr>
              <a:t>stress </a:t>
            </a:r>
            <a:r>
              <a:rPr lang="en-US" sz="2400" b="1" dirty="0">
                <a:solidFill>
                  <a:prstClr val="black"/>
                </a:solidFill>
                <a:latin typeface="Arial" panose="020B0604020202020204" pitchFamily="34" charset="0"/>
                <a:cs typeface="Arial" panose="020B0604020202020204" pitchFamily="34" charset="0"/>
              </a:rPr>
              <a:t>level for </a:t>
            </a:r>
            <a:r>
              <a:rPr lang="en-US" sz="2400" b="1" spc="-5" dirty="0">
                <a:solidFill>
                  <a:prstClr val="black"/>
                </a:solidFill>
                <a:latin typeface="Arial" panose="020B0604020202020204" pitchFamily="34" charset="0"/>
                <a:cs typeface="Arial" panose="020B0604020202020204" pitchFamily="34" charset="0"/>
              </a:rPr>
              <a:t>spontaneous </a:t>
            </a:r>
            <a:r>
              <a:rPr lang="en-US" sz="2400" b="1" dirty="0">
                <a:solidFill>
                  <a:prstClr val="black"/>
                </a:solidFill>
                <a:latin typeface="Arial" panose="020B0604020202020204" pitchFamily="34" charset="0"/>
                <a:cs typeface="Arial" panose="020B0604020202020204" pitchFamily="34" charset="0"/>
              </a:rPr>
              <a:t>crack </a:t>
            </a:r>
            <a:r>
              <a:rPr lang="en-US" sz="2400" b="1" spc="-5" dirty="0">
                <a:solidFill>
                  <a:prstClr val="black"/>
                </a:solidFill>
                <a:latin typeface="Arial" panose="020B0604020202020204" pitchFamily="34" charset="0"/>
                <a:cs typeface="Arial" panose="020B0604020202020204" pitchFamily="34" charset="0"/>
              </a:rPr>
              <a:t>growth </a:t>
            </a:r>
            <a:r>
              <a:rPr lang="en-US" sz="2400" b="1" dirty="0">
                <a:solidFill>
                  <a:prstClr val="black"/>
                </a:solidFill>
                <a:latin typeface="Arial" panose="020B0604020202020204" pitchFamily="34" charset="0"/>
                <a:cs typeface="Arial" panose="020B0604020202020204" pitchFamily="34" charset="0"/>
              </a:rPr>
              <a:t>u</a:t>
            </a:r>
            <a:r>
              <a:rPr lang="en-US" sz="2400" b="1" spc="-10" dirty="0">
                <a:solidFill>
                  <a:prstClr val="black"/>
                </a:solidFill>
                <a:latin typeface="Arial" panose="020B0604020202020204" pitchFamily="34" charset="0"/>
                <a:cs typeface="Arial" panose="020B0604020202020204" pitchFamily="34" charset="0"/>
              </a:rPr>
              <a:t>nd</a:t>
            </a:r>
            <a:r>
              <a:rPr lang="en-US" sz="2400" b="1" dirty="0">
                <a:solidFill>
                  <a:prstClr val="black"/>
                </a:solidFill>
                <a:latin typeface="Arial" panose="020B0604020202020204" pitchFamily="34" charset="0"/>
                <a:cs typeface="Arial" panose="020B0604020202020204" pitchFamily="34" charset="0"/>
              </a:rPr>
              <a:t>er a</a:t>
            </a:r>
            <a:r>
              <a:rPr lang="en-US" sz="2400" b="1" spc="2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s</a:t>
            </a:r>
            <a:r>
              <a:rPr lang="en-US" sz="2400" b="1" spc="-10" dirty="0">
                <a:solidFill>
                  <a:prstClr val="black"/>
                </a:solidFill>
                <a:latin typeface="Arial" panose="020B0604020202020204" pitchFamily="34" charset="0"/>
                <a:cs typeface="Arial" panose="020B0604020202020204" pitchFamily="34" charset="0"/>
              </a:rPr>
              <a:t>us</a:t>
            </a:r>
            <a:r>
              <a:rPr lang="en-US" sz="2400" b="1" spc="5" dirty="0">
                <a:solidFill>
                  <a:prstClr val="black"/>
                </a:solidFill>
                <a:latin typeface="Arial" panose="020B0604020202020204" pitchFamily="34" charset="0"/>
                <a:cs typeface="Arial" panose="020B0604020202020204" pitchFamily="34" charset="0"/>
              </a:rPr>
              <a:t>t</a:t>
            </a:r>
            <a:r>
              <a:rPr lang="en-US" sz="2400" b="1" dirty="0">
                <a:solidFill>
                  <a:prstClr val="black"/>
                </a:solidFill>
                <a:latin typeface="Arial" panose="020B0604020202020204" pitchFamily="34" charset="0"/>
                <a:cs typeface="Arial" panose="020B0604020202020204" pitchFamily="34" charset="0"/>
              </a:rPr>
              <a:t>ai</a:t>
            </a:r>
            <a:r>
              <a:rPr lang="en-US" sz="2400" b="1" spc="-10" dirty="0">
                <a:solidFill>
                  <a:prstClr val="black"/>
                </a:solidFill>
                <a:latin typeface="Arial" panose="020B0604020202020204" pitchFamily="34" charset="0"/>
                <a:cs typeface="Arial" panose="020B0604020202020204" pitchFamily="34" charset="0"/>
              </a:rPr>
              <a:t>n</a:t>
            </a:r>
            <a:r>
              <a:rPr lang="en-US" sz="2400" b="1" dirty="0">
                <a:solidFill>
                  <a:prstClr val="black"/>
                </a:solidFill>
                <a:latin typeface="Arial" panose="020B0604020202020204" pitchFamily="34" charset="0"/>
                <a:cs typeface="Arial" panose="020B0604020202020204" pitchFamily="34" charset="0"/>
              </a:rPr>
              <a:t>ed str</a:t>
            </a:r>
            <a:r>
              <a:rPr lang="en-US" sz="2400" b="1" spc="-5" dirty="0">
                <a:solidFill>
                  <a:prstClr val="black"/>
                </a:solidFill>
                <a:latin typeface="Arial" panose="020B0604020202020204" pitchFamily="34" charset="0"/>
                <a:cs typeface="Arial" panose="020B0604020202020204" pitchFamily="34" charset="0"/>
              </a:rPr>
              <a:t>e</a:t>
            </a:r>
            <a:r>
              <a:rPr lang="en-US" sz="2400" b="1" dirty="0">
                <a:solidFill>
                  <a:prstClr val="black"/>
                </a:solidFill>
                <a:latin typeface="Arial" panose="020B0604020202020204" pitchFamily="34" charset="0"/>
                <a:cs typeface="Arial" panose="020B0604020202020204" pitchFamily="34" charset="0"/>
              </a:rPr>
              <a:t>ss.</a:t>
            </a:r>
            <a:r>
              <a:rPr lang="en-US" sz="2400" b="1" spc="50" dirty="0">
                <a:solidFill>
                  <a:prstClr val="black"/>
                </a:solidFill>
                <a:latin typeface="Arial" panose="020B0604020202020204" pitchFamily="34" charset="0"/>
                <a:cs typeface="Arial" panose="020B0604020202020204" pitchFamily="34" charset="0"/>
              </a:rPr>
              <a:t> </a:t>
            </a:r>
            <a:r>
              <a:rPr lang="en-US" sz="2400" spc="-15" dirty="0">
                <a:solidFill>
                  <a:prstClr val="black"/>
                </a:solidFill>
                <a:latin typeface="Arial" panose="020B0604020202020204" pitchFamily="34" charset="0"/>
                <a:cs typeface="Arial" panose="020B0604020202020204" pitchFamily="34" charset="0"/>
              </a:rPr>
              <a:t>C</a:t>
            </a:r>
            <a:r>
              <a:rPr lang="en-US" sz="2400" spc="5" dirty="0">
                <a:solidFill>
                  <a:prstClr val="black"/>
                </a:solidFill>
                <a:latin typeface="Arial" panose="020B0604020202020204" pitchFamily="34" charset="0"/>
                <a:cs typeface="Arial" panose="020B0604020202020204" pitchFamily="34" charset="0"/>
              </a:rPr>
              <a:t>r</a:t>
            </a:r>
            <a:r>
              <a:rPr lang="en-US" sz="2400" spc="-5" dirty="0">
                <a:solidFill>
                  <a:prstClr val="black"/>
                </a:solidFill>
                <a:latin typeface="Arial" panose="020B0604020202020204" pitchFamily="34" charset="0"/>
                <a:cs typeface="Arial" panose="020B0604020202020204" pitchFamily="34" charset="0"/>
              </a:rPr>
              <a:t>a</a:t>
            </a:r>
            <a:r>
              <a:rPr lang="en-US" sz="2400" dirty="0">
                <a:solidFill>
                  <a:prstClr val="black"/>
                </a:solidFill>
                <a:latin typeface="Arial" panose="020B0604020202020204" pitchFamily="34" charset="0"/>
                <a:cs typeface="Arial" panose="020B0604020202020204" pitchFamily="34" charset="0"/>
              </a:rPr>
              <a:t>cks p</a:t>
            </a:r>
            <a:r>
              <a:rPr lang="en-US" sz="2400" spc="5" dirty="0">
                <a:solidFill>
                  <a:prstClr val="black"/>
                </a:solidFill>
                <a:latin typeface="Arial" panose="020B0604020202020204" pitchFamily="34" charset="0"/>
                <a:cs typeface="Arial" panose="020B0604020202020204" pitchFamily="34" charset="0"/>
              </a:rPr>
              <a:t>r</a:t>
            </a:r>
            <a:r>
              <a:rPr lang="en-US" sz="2400" dirty="0">
                <a:solidFill>
                  <a:prstClr val="black"/>
                </a:solidFill>
                <a:latin typeface="Arial" panose="020B0604020202020204" pitchFamily="34" charset="0"/>
                <a:cs typeface="Arial" panose="020B0604020202020204" pitchFamily="34" charset="0"/>
              </a:rPr>
              <a:t>opagate rap</a:t>
            </a:r>
            <a:r>
              <a:rPr lang="en-US" sz="2400" spc="10" dirty="0">
                <a:solidFill>
                  <a:prstClr val="black"/>
                </a:solidFill>
                <a:latin typeface="Arial" panose="020B0604020202020204" pitchFamily="34" charset="0"/>
                <a:cs typeface="Arial" panose="020B0604020202020204" pitchFamily="34" charset="0"/>
              </a:rPr>
              <a:t>i</a:t>
            </a:r>
            <a:r>
              <a:rPr lang="en-US" sz="2400" dirty="0">
                <a:solidFill>
                  <a:prstClr val="black"/>
                </a:solidFill>
                <a:latin typeface="Arial" panose="020B0604020202020204" pitchFamily="34" charset="0"/>
                <a:cs typeface="Arial" panose="020B0604020202020204" pitchFamily="34" charset="0"/>
              </a:rPr>
              <a:t>dly </a:t>
            </a:r>
            <a:r>
              <a:rPr lang="en-US" sz="2400" spc="10" dirty="0">
                <a:solidFill>
                  <a:prstClr val="black"/>
                </a:solidFill>
                <a:latin typeface="Arial" panose="020B0604020202020204" pitchFamily="34" charset="0"/>
                <a:cs typeface="Arial" panose="020B0604020202020204" pitchFamily="34" charset="0"/>
              </a:rPr>
              <a:t>i</a:t>
            </a:r>
            <a:r>
              <a:rPr lang="en-US" sz="2400" dirty="0">
                <a:solidFill>
                  <a:prstClr val="black"/>
                </a:solidFill>
                <a:latin typeface="Arial" panose="020B0604020202020204" pitchFamily="34" charset="0"/>
                <a:cs typeface="Arial" panose="020B0604020202020204" pitchFamily="34" charset="0"/>
              </a:rPr>
              <a:t>n both the </a:t>
            </a:r>
            <a:r>
              <a:rPr lang="en-US" sz="2400" spc="-5" dirty="0">
                <a:solidFill>
                  <a:prstClr val="black"/>
                </a:solidFill>
                <a:latin typeface="Arial" panose="020B0604020202020204" pitchFamily="34" charset="0"/>
                <a:cs typeface="Arial" panose="020B0604020202020204" pitchFamily="34" charset="0"/>
              </a:rPr>
              <a:t>matrix</a:t>
            </a:r>
            <a:r>
              <a:rPr lang="en-US" sz="2400" spc="130"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and the transition zone.</a:t>
            </a:r>
            <a:r>
              <a:rPr lang="en-US" sz="2400" spc="204"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Failure occurs </a:t>
            </a:r>
            <a:r>
              <a:rPr lang="en-US" sz="2400" b="1" spc="-10" dirty="0">
                <a:solidFill>
                  <a:prstClr val="black"/>
                </a:solidFill>
                <a:latin typeface="Arial" panose="020B0604020202020204" pitchFamily="34" charset="0"/>
                <a:cs typeface="Arial" panose="020B0604020202020204" pitchFamily="34" charset="0"/>
              </a:rPr>
              <a:t>when </a:t>
            </a:r>
            <a:r>
              <a:rPr lang="en-US" sz="2400" b="1" spc="-5" dirty="0">
                <a:solidFill>
                  <a:prstClr val="black"/>
                </a:solidFill>
                <a:latin typeface="Arial" panose="020B0604020202020204" pitchFamily="34" charset="0"/>
                <a:cs typeface="Arial" panose="020B0604020202020204" pitchFamily="34" charset="0"/>
              </a:rPr>
              <a:t>the cracks </a:t>
            </a:r>
            <a:r>
              <a:rPr lang="en-US" sz="2400" b="1" dirty="0">
                <a:solidFill>
                  <a:prstClr val="black"/>
                </a:solidFill>
                <a:latin typeface="Arial" panose="020B0604020202020204" pitchFamily="34" charset="0"/>
                <a:cs typeface="Arial" panose="020B0604020202020204" pitchFamily="34" charset="0"/>
              </a:rPr>
              <a:t>join</a:t>
            </a:r>
            <a:r>
              <a:rPr lang="en-US" sz="2400" b="1" spc="-1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together</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and</a:t>
            </a:r>
            <a:r>
              <a:rPr lang="en-US" sz="2400" b="1" spc="-1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become</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continuous.</a:t>
            </a:r>
            <a:endParaRPr lang="en-US" sz="2400" dirty="0">
              <a:solidFill>
                <a:prstClr val="black"/>
              </a:solidFill>
              <a:latin typeface="Arial" panose="020B0604020202020204" pitchFamily="34" charset="0"/>
              <a:cs typeface="Arial" panose="020B0604020202020204" pitchFamily="34" charset="0"/>
            </a:endParaRPr>
          </a:p>
          <a:p>
            <a:pPr algn="just"/>
            <a:endParaRPr lang="en-IN" dirty="0"/>
          </a:p>
        </p:txBody>
      </p:sp>
      <p:pic>
        <p:nvPicPr>
          <p:cNvPr id="6" name="object 6"/>
          <p:cNvPicPr/>
          <p:nvPr/>
        </p:nvPicPr>
        <p:blipFill>
          <a:blip r:embed="rId2" cstate="print"/>
          <a:stretch>
            <a:fillRect/>
          </a:stretch>
        </p:blipFill>
        <p:spPr>
          <a:xfrm>
            <a:off x="6456040" y="3384550"/>
            <a:ext cx="4607043" cy="2996778"/>
          </a:xfrm>
          <a:prstGeom prst="rect">
            <a:avLst/>
          </a:prstGeom>
        </p:spPr>
      </p:pic>
      <p:sp>
        <p:nvSpPr>
          <p:cNvPr id="16" name="TextBox 15"/>
          <p:cNvSpPr txBox="1"/>
          <p:nvPr/>
        </p:nvSpPr>
        <p:spPr>
          <a:xfrm>
            <a:off x="1487488" y="4077073"/>
            <a:ext cx="4248472" cy="1490152"/>
          </a:xfrm>
          <a:prstGeom prst="rect">
            <a:avLst/>
          </a:prstGeom>
          <a:solidFill>
            <a:srgbClr val="FFC000"/>
          </a:solidFill>
        </p:spPr>
        <p:txBody>
          <a:bodyPr vert="horz" wrap="square" lIns="0" tIns="12700" rIns="0" bIns="0" rtlCol="0">
            <a:spAutoFit/>
          </a:bodyPr>
          <a:lstStyle>
            <a:defPPr>
              <a:defRPr lang="en-US"/>
            </a:defPPr>
            <a:lvl1pPr marL="298450" marR="5080" indent="-285750">
              <a:spcBef>
                <a:spcPts val="100"/>
              </a:spcBef>
              <a:buFont typeface="Arial MT"/>
              <a:buChar char="•"/>
              <a:tabLst>
                <a:tab pos="297815" algn="l"/>
                <a:tab pos="298450" algn="l"/>
                <a:tab pos="781685" algn="l"/>
                <a:tab pos="857250" algn="l"/>
                <a:tab pos="1235710" algn="l"/>
                <a:tab pos="1663064" algn="l"/>
                <a:tab pos="1734820" algn="l"/>
                <a:tab pos="1857375" algn="l"/>
                <a:tab pos="2371090" algn="l"/>
                <a:tab pos="2431415" algn="l"/>
                <a:tab pos="2709545" algn="l"/>
                <a:tab pos="2846070" algn="l"/>
                <a:tab pos="2929890" algn="l"/>
                <a:tab pos="3413125" algn="l"/>
                <a:tab pos="3547745" algn="l"/>
                <a:tab pos="4183379" algn="l"/>
                <a:tab pos="4270375" algn="l"/>
                <a:tab pos="4660265" algn="l"/>
                <a:tab pos="4740910" algn="l"/>
                <a:tab pos="6036945" algn="l"/>
                <a:tab pos="6103620" algn="l"/>
                <a:tab pos="6157595" algn="l"/>
                <a:tab pos="7002780" algn="l"/>
                <a:tab pos="7129780" algn="l"/>
                <a:tab pos="7191375" algn="l"/>
                <a:tab pos="7526655" algn="l"/>
              </a:tabLst>
              <a:defRPr sz="2400" b="1" spc="-5">
                <a:latin typeface="Arial" panose="020B0604020202020204" pitchFamily="34" charset="0"/>
                <a:cs typeface="Arial" panose="020B0604020202020204" pitchFamily="34" charset="0"/>
              </a:defRPr>
            </a:lvl1pPr>
          </a:lstStyle>
          <a:p>
            <a:pPr algn="just"/>
            <a:r>
              <a:rPr lang="en-IN" b="0" dirty="0"/>
              <a:t>Concrete is not a truly elastic material, as evident from the nonlinear stress-strain curve for concrete shown in the fig.</a:t>
            </a:r>
          </a:p>
        </p:txBody>
      </p:sp>
    </p:spTree>
    <p:extLst>
      <p:ext uri="{BB962C8B-B14F-4D97-AF65-F5344CB8AC3E}">
        <p14:creationId xmlns:p14="http://schemas.microsoft.com/office/powerpoint/2010/main" val="112485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90FD-5662-42F4-B9D8-7C7213B6CF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668A79-BBF4-4AE6-A872-B549FCE5284E}"/>
              </a:ext>
            </a:extLst>
          </p:cNvPr>
          <p:cNvSpPr>
            <a:spLocks noGrp="1"/>
          </p:cNvSpPr>
          <p:nvPr>
            <p:ph idx="1"/>
          </p:nvPr>
        </p:nvSpPr>
        <p:spPr/>
        <p:txBody>
          <a:bodyPr/>
          <a:lstStyle/>
          <a:p>
            <a:pPr marL="457200" indent="-457200" algn="just">
              <a:lnSpc>
                <a:spcPct val="150000"/>
              </a:lnSpc>
              <a:buClrTx/>
              <a:buFont typeface="+mj-lt"/>
              <a:buAutoNum type="arabicPeriod" startAt="2"/>
            </a:pPr>
            <a:r>
              <a:rPr lang="en-US" sz="2400" b="1" dirty="0">
                <a:solidFill>
                  <a:prstClr val="black"/>
                </a:solidFill>
                <a:latin typeface="Arial" panose="020B0604020202020204" pitchFamily="34" charset="0"/>
              </a:rPr>
              <a:t>Medium Workable concrete:</a:t>
            </a:r>
            <a:r>
              <a:rPr lang="en-US" sz="2400" dirty="0">
                <a:solidFill>
                  <a:prstClr val="black"/>
                </a:solidFill>
                <a:latin typeface="Arial" panose="020B0604020202020204" pitchFamily="34" charset="0"/>
              </a:rPr>
              <a:t> </a:t>
            </a:r>
          </a:p>
          <a:p>
            <a:pPr marL="932688" lvl="2" indent="-457200" algn="just">
              <a:lnSpc>
                <a:spcPct val="150000"/>
              </a:lnSpc>
              <a:buClrTx/>
              <a:buFont typeface="+mj-lt"/>
              <a:buAutoNum type="alphaLcParenR"/>
            </a:pPr>
            <a:r>
              <a:rPr lang="en-US" sz="2400" dirty="0">
                <a:solidFill>
                  <a:prstClr val="black"/>
                </a:solidFill>
                <a:latin typeface="Arial" panose="020B0604020202020204" pitchFamily="34" charset="0"/>
              </a:rPr>
              <a:t>Medium workable concrete is used in most of the construction works. </a:t>
            </a:r>
          </a:p>
          <a:p>
            <a:pPr marL="932688" lvl="2" indent="-457200" algn="just">
              <a:lnSpc>
                <a:spcPct val="150000"/>
              </a:lnSpc>
              <a:buClrTx/>
              <a:buFont typeface="+mj-lt"/>
              <a:buAutoNum type="alphaLcParenR"/>
            </a:pPr>
            <a:r>
              <a:rPr lang="en-US" sz="2400" dirty="0">
                <a:solidFill>
                  <a:prstClr val="black"/>
                </a:solidFill>
                <a:latin typeface="Arial" panose="020B0604020202020204" pitchFamily="34" charset="0"/>
              </a:rPr>
              <a:t>This concrete is relatively easy to mix, transport, place, and compact without much segregation and loss of homogeneity</a:t>
            </a:r>
            <a:r>
              <a:rPr lang="en-US" dirty="0">
                <a:solidFill>
                  <a:prstClr val="black"/>
                </a:solidFill>
                <a:latin typeface="Arial" panose="020B0604020202020204" pitchFamily="34" charset="0"/>
              </a:rPr>
              <a:t>.</a:t>
            </a:r>
          </a:p>
          <a:p>
            <a:endParaRPr lang="en-IN" dirty="0"/>
          </a:p>
        </p:txBody>
      </p:sp>
    </p:spTree>
    <p:extLst>
      <p:ext uri="{BB962C8B-B14F-4D97-AF65-F5344CB8AC3E}">
        <p14:creationId xmlns:p14="http://schemas.microsoft.com/office/powerpoint/2010/main" val="18385077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79" y="404664"/>
            <a:ext cx="10058400"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Stress-Strain Plot of Concrete</a:t>
            </a:r>
          </a:p>
        </p:txBody>
      </p:sp>
      <p:sp>
        <p:nvSpPr>
          <p:cNvPr id="4" name="Content Placeholder 3"/>
          <p:cNvSpPr>
            <a:spLocks noGrp="1"/>
          </p:cNvSpPr>
          <p:nvPr>
            <p:ph idx="1"/>
          </p:nvPr>
        </p:nvSpPr>
        <p:spPr>
          <a:xfrm>
            <a:off x="861868" y="1124744"/>
            <a:ext cx="10529223" cy="4124790"/>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350" dirty="0">
                <a:solidFill>
                  <a:prstClr val="black"/>
                </a:solidFill>
                <a:latin typeface="Arial" panose="020B0604020202020204" pitchFamily="34" charset="0"/>
                <a:cs typeface="Arial" panose="020B0604020202020204" pitchFamily="34" charset="0"/>
              </a:rPr>
              <a:t>The “initial tangent modulus” is given by the slope of  a line drawn tangent to the stress-strain curve at the origin</a:t>
            </a:r>
          </a:p>
          <a:p>
            <a:pPr marL="457200" marR="5080" indent="-457200" algn="just">
              <a:lnSpc>
                <a:spcPct val="150000"/>
              </a:lnSpc>
              <a:buClrTx/>
              <a:buFont typeface="+mj-lt"/>
              <a:buAutoNum type="arabicPeriod"/>
              <a:tabLst>
                <a:tab pos="298450" algn="l"/>
              </a:tabLst>
            </a:pPr>
            <a:r>
              <a:rPr lang="en-US" sz="2350" dirty="0">
                <a:solidFill>
                  <a:prstClr val="black"/>
                </a:solidFill>
                <a:latin typeface="Arial" panose="020B0604020202020204" pitchFamily="34" charset="0"/>
                <a:cs typeface="Arial" panose="020B0604020202020204" pitchFamily="34" charset="0"/>
              </a:rPr>
              <a:t>The “tangent modulus” is given by the slope of a line  drawn tangent to the stress-strain curve at any point on the  curve</a:t>
            </a:r>
          </a:p>
          <a:p>
            <a:pPr marL="457200" marR="5080" indent="-457200" algn="just">
              <a:lnSpc>
                <a:spcPct val="150000"/>
              </a:lnSpc>
              <a:buClrTx/>
              <a:buFont typeface="+mj-lt"/>
              <a:buAutoNum type="arabicPeriod"/>
              <a:tabLst>
                <a:tab pos="298450" algn="l"/>
              </a:tabLst>
            </a:pPr>
            <a:r>
              <a:rPr lang="en-US" sz="2350" dirty="0">
                <a:solidFill>
                  <a:prstClr val="black"/>
                </a:solidFill>
                <a:latin typeface="Arial" panose="020B0604020202020204" pitchFamily="34" charset="0"/>
                <a:cs typeface="Arial" panose="020B0604020202020204" pitchFamily="34" charset="0"/>
              </a:rPr>
              <a:t>The “secant modulus” is given by the slope of a line  drawn from the origin to a point on the curve  corresponding to a 40% stress of the failure stress</a:t>
            </a:r>
          </a:p>
          <a:p>
            <a:pPr marL="457200" marR="5080" indent="-457200" algn="just">
              <a:lnSpc>
                <a:spcPct val="150000"/>
              </a:lnSpc>
              <a:buClrTx/>
              <a:buFont typeface="+mj-lt"/>
              <a:buAutoNum type="arabicPeriod"/>
              <a:tabLst>
                <a:tab pos="298450" algn="l"/>
              </a:tabLst>
            </a:pPr>
            <a:r>
              <a:rPr lang="en-US" sz="2350" dirty="0">
                <a:solidFill>
                  <a:prstClr val="black"/>
                </a:solidFill>
                <a:latin typeface="Arial" panose="020B0604020202020204" pitchFamily="34" charset="0"/>
                <a:cs typeface="Arial" panose="020B0604020202020204" pitchFamily="34" charset="0"/>
              </a:rPr>
              <a:t>The “secant modulus” is given by the slope of a line  drawn from the origin to a point on the curve  corresponding to a 40% stress of the failure stress</a:t>
            </a:r>
          </a:p>
          <a:p>
            <a:pPr marL="457200" marR="5080" indent="-457200" algn="just">
              <a:lnSpc>
                <a:spcPct val="150000"/>
              </a:lnSpc>
              <a:buClrTx/>
              <a:buFont typeface="+mj-lt"/>
              <a:buAutoNum type="arabicPeriod"/>
              <a:tabLst>
                <a:tab pos="298450" algn="l"/>
              </a:tabLst>
            </a:pPr>
            <a:endParaRPr lang="en-IN" sz="235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149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7671" y="260648"/>
            <a:ext cx="6945828" cy="954620"/>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Stress-Strain Plot of Concrete</a:t>
            </a:r>
          </a:p>
        </p:txBody>
      </p:sp>
      <p:pic>
        <p:nvPicPr>
          <p:cNvPr id="3" name="object 3"/>
          <p:cNvPicPr/>
          <p:nvPr/>
        </p:nvPicPr>
        <p:blipFill>
          <a:blip r:embed="rId2" cstate="print"/>
          <a:stretch>
            <a:fillRect/>
          </a:stretch>
        </p:blipFill>
        <p:spPr>
          <a:xfrm>
            <a:off x="369965" y="1215268"/>
            <a:ext cx="11126635" cy="5094052"/>
          </a:xfrm>
          <a:prstGeom prst="rect">
            <a:avLst/>
          </a:prstGeom>
        </p:spPr>
      </p:pic>
    </p:spTree>
    <p:extLst>
      <p:ext uri="{BB962C8B-B14F-4D97-AF65-F5344CB8AC3E}">
        <p14:creationId xmlns:p14="http://schemas.microsoft.com/office/powerpoint/2010/main" val="31313511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16" y="692696"/>
            <a:ext cx="11094720" cy="954620"/>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Determination of modulus of elasticity</a:t>
            </a:r>
            <a:r>
              <a:rPr lang="en-IN" sz="3600" b="1" dirty="0">
                <a:solidFill>
                  <a:schemeClr val="accent5">
                    <a:lumMod val="50000"/>
                  </a:schemeClr>
                </a:solidFill>
                <a:latin typeface="Arial" panose="020B0604020202020204" pitchFamily="34" charset="0"/>
                <a:cs typeface="Arial" panose="020B0604020202020204" pitchFamily="34" charset="0"/>
              </a:rPr>
              <a:t> </a:t>
            </a:r>
            <a:r>
              <a:rPr sz="3600" b="1" dirty="0">
                <a:solidFill>
                  <a:schemeClr val="accent5">
                    <a:lumMod val="50000"/>
                  </a:schemeClr>
                </a:solidFill>
                <a:latin typeface="Arial" panose="020B0604020202020204" pitchFamily="34" charset="0"/>
                <a:cs typeface="Arial" panose="020B0604020202020204" pitchFamily="34" charset="0"/>
              </a:rPr>
              <a:t>of</a:t>
            </a:r>
            <a:r>
              <a:rPr lang="en-IN" sz="3600" b="1" dirty="0">
                <a:solidFill>
                  <a:schemeClr val="accent5">
                    <a:lumMod val="50000"/>
                  </a:schemeClr>
                </a:solidFill>
                <a:latin typeface="Arial" panose="020B0604020202020204" pitchFamily="34" charset="0"/>
                <a:cs typeface="Arial" panose="020B0604020202020204" pitchFamily="34" charset="0"/>
              </a:rPr>
              <a:t> </a:t>
            </a:r>
            <a:r>
              <a:rPr sz="3600" b="1" dirty="0">
                <a:solidFill>
                  <a:schemeClr val="accent5">
                    <a:lumMod val="50000"/>
                  </a:schemeClr>
                </a:solidFill>
                <a:latin typeface="Arial" panose="020B0604020202020204" pitchFamily="34" charset="0"/>
                <a:cs typeface="Arial" panose="020B0604020202020204" pitchFamily="34" charset="0"/>
              </a:rPr>
              <a:t>Concrete</a:t>
            </a:r>
          </a:p>
        </p:txBody>
      </p:sp>
      <p:sp>
        <p:nvSpPr>
          <p:cNvPr id="4" name="Content Placeholder 3"/>
          <p:cNvSpPr>
            <a:spLocks noGrp="1"/>
          </p:cNvSpPr>
          <p:nvPr>
            <p:ph idx="1"/>
          </p:nvPr>
        </p:nvSpPr>
        <p:spPr/>
        <p:txBody>
          <a:bodyPr>
            <a:normAutofit lnSpcReduction="10000"/>
          </a:bodyPr>
          <a:lstStyle/>
          <a:p>
            <a:pPr marL="298450" lvl="0" indent="-285750" algn="just">
              <a:lnSpc>
                <a:spcPct val="100000"/>
              </a:lnSpc>
              <a:spcBef>
                <a:spcPts val="100"/>
              </a:spcBef>
              <a:spcAft>
                <a:spcPts val="0"/>
              </a:spcAft>
              <a:buClrTx/>
              <a:buSzTx/>
              <a:buFont typeface="Times New Roman"/>
              <a:buChar char="•"/>
              <a:tabLst>
                <a:tab pos="298450" algn="l"/>
              </a:tabLst>
            </a:pPr>
            <a:r>
              <a:rPr lang="en-US" sz="2400" b="1" spc="-35" dirty="0">
                <a:solidFill>
                  <a:prstClr val="black"/>
                </a:solidFill>
                <a:latin typeface="Arial" panose="020B0604020202020204" pitchFamily="34" charset="0"/>
                <a:cs typeface="Arial" panose="020B0604020202020204" pitchFamily="34" charset="0"/>
              </a:rPr>
              <a:t>Testing</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of</a:t>
            </a:r>
            <a:r>
              <a:rPr lang="en-US" sz="2400" b="1" spc="10"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cube</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or </a:t>
            </a:r>
            <a:r>
              <a:rPr lang="en-US" sz="2400" b="1" spc="-5" dirty="0">
                <a:solidFill>
                  <a:prstClr val="black"/>
                </a:solidFill>
                <a:latin typeface="Arial" panose="020B0604020202020204" pitchFamily="34" charset="0"/>
                <a:cs typeface="Arial" panose="020B0604020202020204" pitchFamily="34" charset="0"/>
              </a:rPr>
              <a:t>cylinder</a:t>
            </a:r>
            <a:r>
              <a:rPr lang="en-US" sz="2400" b="1" spc="10"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in</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uniaxial</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compression</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test.</a:t>
            </a:r>
            <a:endParaRPr lang="en-US" sz="2400" dirty="0">
              <a:solidFill>
                <a:prstClr val="black"/>
              </a:solidFill>
              <a:latin typeface="Arial" panose="020B0604020202020204" pitchFamily="34" charset="0"/>
              <a:cs typeface="Arial" panose="020B0604020202020204" pitchFamily="34" charset="0"/>
            </a:endParaRPr>
          </a:p>
          <a:p>
            <a:pPr marL="298450" marR="5080" lvl="0" indent="-285750" algn="just">
              <a:lnSpc>
                <a:spcPct val="100000"/>
              </a:lnSpc>
              <a:spcBef>
                <a:spcPts val="1800"/>
              </a:spcBef>
              <a:spcAft>
                <a:spcPts val="0"/>
              </a:spcAft>
              <a:buClrTx/>
              <a:buSzTx/>
              <a:buFont typeface="Times New Roman"/>
              <a:buChar char="•"/>
              <a:tabLst>
                <a:tab pos="298450" algn="l"/>
              </a:tabLst>
            </a:pPr>
            <a:r>
              <a:rPr lang="en-US" sz="2400" b="1" spc="-10" dirty="0">
                <a:solidFill>
                  <a:prstClr val="black"/>
                </a:solidFill>
                <a:latin typeface="Arial" panose="020B0604020202020204" pitchFamily="34" charset="0"/>
                <a:cs typeface="Arial" panose="020B0604020202020204" pitchFamily="34" charset="0"/>
              </a:rPr>
              <a:t>Measure</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load</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and </a:t>
            </a:r>
            <a:r>
              <a:rPr lang="en-US" sz="2400" b="1" dirty="0">
                <a:solidFill>
                  <a:prstClr val="black"/>
                </a:solidFill>
                <a:latin typeface="Arial" panose="020B0604020202020204" pitchFamily="34" charset="0"/>
                <a:cs typeface="Arial" panose="020B0604020202020204" pitchFamily="34" charset="0"/>
              </a:rPr>
              <a:t>the </a:t>
            </a:r>
            <a:r>
              <a:rPr lang="en-US" sz="2400" b="1" spc="-10" dirty="0">
                <a:solidFill>
                  <a:prstClr val="black"/>
                </a:solidFill>
                <a:latin typeface="Arial" panose="020B0604020202020204" pitchFamily="34" charset="0"/>
                <a:cs typeface="Arial" panose="020B0604020202020204" pitchFamily="34" charset="0"/>
              </a:rPr>
              <a:t>corresponding</a:t>
            </a:r>
            <a:r>
              <a:rPr lang="en-US" sz="2400" b="1" spc="-5" dirty="0">
                <a:solidFill>
                  <a:prstClr val="black"/>
                </a:solidFill>
                <a:latin typeface="Arial" panose="020B0604020202020204" pitchFamily="34" charset="0"/>
                <a:cs typeface="Arial" panose="020B0604020202020204" pitchFamily="34" charset="0"/>
              </a:rPr>
              <a:t> deformation </a:t>
            </a:r>
            <a:r>
              <a:rPr lang="en-US" sz="2400" b="1" dirty="0">
                <a:solidFill>
                  <a:prstClr val="black"/>
                </a:solidFill>
                <a:latin typeface="Arial" panose="020B0604020202020204" pitchFamily="34" charset="0"/>
                <a:cs typeface="Arial" panose="020B0604020202020204" pitchFamily="34" charset="0"/>
              </a:rPr>
              <a:t>as</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the </a:t>
            </a:r>
            <a:r>
              <a:rPr lang="en-US" sz="2400" b="1" dirty="0">
                <a:solidFill>
                  <a:prstClr val="black"/>
                </a:solidFill>
                <a:latin typeface="Arial" panose="020B0604020202020204" pitchFamily="34" charset="0"/>
                <a:cs typeface="Arial" panose="020B0604020202020204" pitchFamily="34" charset="0"/>
              </a:rPr>
              <a:t> load</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is</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increased.</a:t>
            </a:r>
            <a:r>
              <a:rPr lang="en-US" sz="2400" b="1" spc="10"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Draw</a:t>
            </a:r>
            <a:r>
              <a:rPr lang="en-US" sz="2400" b="1" spc="-2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the</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stress</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strain</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curve.</a:t>
            </a:r>
            <a:endParaRPr lang="en-US" sz="2400" dirty="0">
              <a:solidFill>
                <a:prstClr val="black"/>
              </a:solidFill>
              <a:latin typeface="Arial" panose="020B0604020202020204" pitchFamily="34" charset="0"/>
              <a:cs typeface="Arial" panose="020B0604020202020204" pitchFamily="34" charset="0"/>
            </a:endParaRPr>
          </a:p>
          <a:p>
            <a:pPr marL="298450" lvl="0" indent="-285750" algn="just">
              <a:lnSpc>
                <a:spcPct val="100000"/>
              </a:lnSpc>
              <a:spcBef>
                <a:spcPts val="1800"/>
              </a:spcBef>
              <a:spcAft>
                <a:spcPts val="0"/>
              </a:spcAft>
              <a:buClrTx/>
              <a:buSzTx/>
              <a:buFont typeface="Times New Roman"/>
              <a:buChar char="•"/>
              <a:tabLst>
                <a:tab pos="298450" algn="l"/>
              </a:tabLst>
            </a:pPr>
            <a:r>
              <a:rPr lang="en-US" sz="2400" b="1" spc="-5" dirty="0">
                <a:solidFill>
                  <a:prstClr val="black"/>
                </a:solidFill>
                <a:latin typeface="Arial" panose="020B0604020202020204" pitchFamily="34" charset="0"/>
                <a:cs typeface="Arial" panose="020B0604020202020204" pitchFamily="34" charset="0"/>
              </a:rPr>
              <a:t>Strain =Dial</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gauge</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reading/gauge</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length</a:t>
            </a:r>
            <a:r>
              <a:rPr lang="en-US" sz="2400" b="1" dirty="0">
                <a:solidFill>
                  <a:prstClr val="black"/>
                </a:solidFill>
                <a:latin typeface="Arial" panose="020B0604020202020204" pitchFamily="34" charset="0"/>
                <a:cs typeface="Arial" panose="020B0604020202020204" pitchFamily="34" charset="0"/>
              </a:rPr>
              <a:t> = dl/L</a:t>
            </a:r>
            <a:endParaRPr lang="en-US" sz="2400" dirty="0">
              <a:solidFill>
                <a:prstClr val="black"/>
              </a:solidFill>
              <a:latin typeface="Arial" panose="020B0604020202020204" pitchFamily="34" charset="0"/>
              <a:cs typeface="Arial" panose="020B0604020202020204" pitchFamily="34" charset="0"/>
            </a:endParaRPr>
          </a:p>
          <a:p>
            <a:pPr marL="298450" lvl="0" indent="-285750" algn="just">
              <a:lnSpc>
                <a:spcPct val="100000"/>
              </a:lnSpc>
              <a:spcBef>
                <a:spcPts val="1800"/>
              </a:spcBef>
              <a:spcAft>
                <a:spcPts val="0"/>
              </a:spcAft>
              <a:buClrTx/>
              <a:buSzTx/>
              <a:buFont typeface="Times New Roman"/>
              <a:buChar char="•"/>
              <a:tabLst>
                <a:tab pos="298450" algn="l"/>
              </a:tabLst>
            </a:pPr>
            <a:r>
              <a:rPr lang="en-US" sz="2400" b="1" spc="-10" dirty="0">
                <a:solidFill>
                  <a:prstClr val="black"/>
                </a:solidFill>
                <a:latin typeface="Arial" panose="020B0604020202020204" pitchFamily="34" charset="0"/>
                <a:cs typeface="Arial" panose="020B0604020202020204" pitchFamily="34" charset="0"/>
              </a:rPr>
              <a:t>Stress</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Load/Cross</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sectional</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area=</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P/A</a:t>
            </a:r>
            <a:endParaRPr lang="en-US" sz="2400" dirty="0">
              <a:solidFill>
                <a:prstClr val="black"/>
              </a:solidFill>
              <a:latin typeface="Arial" panose="020B0604020202020204" pitchFamily="34" charset="0"/>
              <a:cs typeface="Arial" panose="020B0604020202020204" pitchFamily="34" charset="0"/>
            </a:endParaRPr>
          </a:p>
          <a:p>
            <a:pPr marL="298450" marR="5080" lvl="0" indent="-285750" algn="just">
              <a:lnSpc>
                <a:spcPct val="100000"/>
              </a:lnSpc>
              <a:spcBef>
                <a:spcPts val="1800"/>
              </a:spcBef>
              <a:spcAft>
                <a:spcPts val="0"/>
              </a:spcAft>
              <a:buClrTx/>
              <a:buSzTx/>
              <a:buFont typeface="Times New Roman"/>
              <a:buChar char="•"/>
              <a:tabLst>
                <a:tab pos="298450" algn="l"/>
              </a:tabLst>
            </a:pPr>
            <a:r>
              <a:rPr lang="en-US" sz="2400" b="1" spc="-5" dirty="0">
                <a:solidFill>
                  <a:prstClr val="black"/>
                </a:solidFill>
                <a:latin typeface="Arial" panose="020B0604020202020204" pitchFamily="34" charset="0"/>
                <a:cs typeface="Arial" panose="020B0604020202020204" pitchFamily="34" charset="0"/>
              </a:rPr>
              <a:t>Use</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Compressometer</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and</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Extensometer</a:t>
            </a:r>
            <a:r>
              <a:rPr lang="en-US" sz="2400" b="1" dirty="0">
                <a:solidFill>
                  <a:prstClr val="black"/>
                </a:solidFill>
                <a:latin typeface="Arial" panose="020B0604020202020204" pitchFamily="34" charset="0"/>
                <a:cs typeface="Arial" panose="020B0604020202020204" pitchFamily="34" charset="0"/>
              </a:rPr>
              <a:t> to</a:t>
            </a:r>
            <a:r>
              <a:rPr lang="en-US" sz="2400" b="1" spc="5"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measure </a:t>
            </a:r>
            <a:r>
              <a:rPr lang="en-US" sz="2400" b="1" spc="-5" dirty="0">
                <a:solidFill>
                  <a:prstClr val="black"/>
                </a:solidFill>
                <a:latin typeface="Arial" panose="020B0604020202020204" pitchFamily="34" charset="0"/>
                <a:cs typeface="Arial" panose="020B0604020202020204" pitchFamily="34" charset="0"/>
              </a:rPr>
              <a:t> deformations. Draw</a:t>
            </a:r>
            <a:r>
              <a:rPr lang="en-US" sz="2400" b="1" dirty="0">
                <a:solidFill>
                  <a:prstClr val="black"/>
                </a:solidFill>
                <a:latin typeface="Arial" panose="020B0604020202020204" pitchFamily="34" charset="0"/>
                <a:cs typeface="Arial" panose="020B0604020202020204" pitchFamily="34" charset="0"/>
              </a:rPr>
              <a:t> </a:t>
            </a:r>
            <a:r>
              <a:rPr lang="en-US" sz="2400" b="1" spc="-10" dirty="0">
                <a:solidFill>
                  <a:prstClr val="black"/>
                </a:solidFill>
                <a:latin typeface="Arial" panose="020B0604020202020204" pitchFamily="34" charset="0"/>
                <a:cs typeface="Arial" panose="020B0604020202020204" pitchFamily="34" charset="0"/>
              </a:rPr>
              <a:t>stress</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strain</a:t>
            </a:r>
            <a:r>
              <a:rPr lang="en-US" sz="2400" b="1" spc="5" dirty="0">
                <a:solidFill>
                  <a:prstClr val="black"/>
                </a:solidFill>
                <a:latin typeface="Arial" panose="020B0604020202020204" pitchFamily="34" charset="0"/>
                <a:cs typeface="Arial" panose="020B0604020202020204" pitchFamily="34" charset="0"/>
              </a:rPr>
              <a:t> </a:t>
            </a:r>
            <a:r>
              <a:rPr lang="en-US" sz="2400" b="1" dirty="0">
                <a:solidFill>
                  <a:prstClr val="black"/>
                </a:solidFill>
                <a:latin typeface="Arial" panose="020B0604020202020204" pitchFamily="34" charset="0"/>
                <a:cs typeface="Arial" panose="020B0604020202020204" pitchFamily="34" charset="0"/>
              </a:rPr>
              <a:t>diagram</a:t>
            </a:r>
            <a:r>
              <a:rPr lang="en-US" sz="2400" b="1" spc="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and</a:t>
            </a:r>
            <a:r>
              <a:rPr lang="en-US" sz="2400" b="1" spc="590"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determine </a:t>
            </a:r>
            <a:r>
              <a:rPr lang="en-US" sz="2400" b="1" spc="-585"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the</a:t>
            </a:r>
            <a:r>
              <a:rPr lang="en-US" sz="2400" b="1" dirty="0">
                <a:solidFill>
                  <a:prstClr val="black"/>
                </a:solidFill>
                <a:latin typeface="Arial" panose="020B0604020202020204" pitchFamily="34" charset="0"/>
                <a:cs typeface="Arial" panose="020B0604020202020204" pitchFamily="34" charset="0"/>
              </a:rPr>
              <a:t> </a:t>
            </a:r>
            <a:r>
              <a:rPr lang="en-US" sz="2400" b="1" spc="-15" dirty="0">
                <a:solidFill>
                  <a:prstClr val="black"/>
                </a:solidFill>
                <a:latin typeface="Arial" panose="020B0604020202020204" pitchFamily="34" charset="0"/>
                <a:cs typeface="Arial" panose="020B0604020202020204" pitchFamily="34" charset="0"/>
              </a:rPr>
              <a:t>required</a:t>
            </a:r>
            <a:r>
              <a:rPr lang="en-US" sz="2400" b="1" dirty="0">
                <a:solidFill>
                  <a:prstClr val="black"/>
                </a:solidFill>
                <a:latin typeface="Arial" panose="020B0604020202020204" pitchFamily="34" charset="0"/>
                <a:cs typeface="Arial" panose="020B0604020202020204" pitchFamily="34" charset="0"/>
              </a:rPr>
              <a:t> </a:t>
            </a:r>
            <a:r>
              <a:rPr lang="en-US" sz="2400" b="1" spc="-5" dirty="0">
                <a:solidFill>
                  <a:prstClr val="black"/>
                </a:solidFill>
                <a:latin typeface="Arial" panose="020B0604020202020204" pitchFamily="34" charset="0"/>
                <a:cs typeface="Arial" panose="020B0604020202020204" pitchFamily="34" charset="0"/>
              </a:rPr>
              <a:t>modulus</a:t>
            </a:r>
            <a:r>
              <a:rPr lang="en-US" sz="2400" spc="-5" dirty="0">
                <a:solidFill>
                  <a:prstClr val="black"/>
                </a:solidFill>
                <a:latin typeface="Arial" panose="020B0604020202020204" pitchFamily="34" charset="0"/>
                <a:cs typeface="Arial" panose="020B0604020202020204" pitchFamily="34" charset="0"/>
              </a:rPr>
              <a:t>.</a:t>
            </a:r>
            <a:endParaRPr lang="en-US" sz="2400" dirty="0">
              <a:solidFill>
                <a:prstClr val="black"/>
              </a:solidFill>
              <a:latin typeface="Arial" panose="020B0604020202020204" pitchFamily="34" charset="0"/>
              <a:cs typeface="Arial" panose="020B0604020202020204" pitchFamily="34" charset="0"/>
            </a:endParaRPr>
          </a:p>
          <a:p>
            <a:pPr marL="298450" lvl="0" indent="-285750" algn="just">
              <a:lnSpc>
                <a:spcPct val="100000"/>
              </a:lnSpc>
              <a:spcAft>
                <a:spcPts val="0"/>
              </a:spcAft>
              <a:buClrTx/>
              <a:buSzTx/>
              <a:buFontTx/>
              <a:buChar char="•"/>
              <a:tabLst>
                <a:tab pos="298450" algn="l"/>
              </a:tabLst>
            </a:pPr>
            <a:r>
              <a:rPr lang="en-US" sz="2400" spc="-5" dirty="0">
                <a:solidFill>
                  <a:prstClr val="black"/>
                </a:solidFill>
                <a:latin typeface="Arial" panose="020B0604020202020204" pitchFamily="34" charset="0"/>
                <a:cs typeface="Arial" panose="020B0604020202020204" pitchFamily="34" charset="0"/>
              </a:rPr>
              <a:t>Deflection:</a:t>
            </a:r>
            <a:r>
              <a:rPr lang="en-US" sz="2400" spc="15"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E </a:t>
            </a:r>
            <a:r>
              <a:rPr lang="en-US" sz="2400" spc="-5" dirty="0">
                <a:solidFill>
                  <a:prstClr val="black"/>
                </a:solidFill>
                <a:latin typeface="Arial" panose="020B0604020202020204" pitchFamily="34" charset="0"/>
                <a:cs typeface="Arial" panose="020B0604020202020204" pitchFamily="34" charset="0"/>
              </a:rPr>
              <a:t>can</a:t>
            </a:r>
            <a:r>
              <a:rPr lang="en-US" sz="2400" dirty="0">
                <a:solidFill>
                  <a:prstClr val="black"/>
                </a:solidFill>
                <a:latin typeface="Arial" panose="020B0604020202020204" pitchFamily="34" charset="0"/>
                <a:cs typeface="Arial" panose="020B0604020202020204" pitchFamily="34" charset="0"/>
              </a:rPr>
              <a:t> be </a:t>
            </a:r>
            <a:r>
              <a:rPr lang="en-US" sz="2400" spc="-5" dirty="0">
                <a:solidFill>
                  <a:prstClr val="black"/>
                </a:solidFill>
                <a:latin typeface="Arial" panose="020B0604020202020204" pitchFamily="34" charset="0"/>
                <a:cs typeface="Arial" panose="020B0604020202020204" pitchFamily="34" charset="0"/>
              </a:rPr>
              <a:t>determined</a:t>
            </a:r>
            <a:r>
              <a:rPr lang="en-US" sz="2400" spc="10" dirty="0">
                <a:solidFill>
                  <a:prstClr val="black"/>
                </a:solidFill>
                <a:latin typeface="Arial" panose="020B0604020202020204" pitchFamily="34" charset="0"/>
                <a:cs typeface="Arial" panose="020B0604020202020204" pitchFamily="34" charset="0"/>
              </a:rPr>
              <a:t> </a:t>
            </a:r>
            <a:r>
              <a:rPr lang="en-US" sz="2400" spc="-5" dirty="0">
                <a:solidFill>
                  <a:prstClr val="black"/>
                </a:solidFill>
                <a:latin typeface="Arial" panose="020B0604020202020204" pitchFamily="34" charset="0"/>
                <a:cs typeface="Arial" panose="020B0604020202020204" pitchFamily="34" charset="0"/>
              </a:rPr>
              <a:t>from</a:t>
            </a:r>
            <a:r>
              <a:rPr lang="en-US" sz="2400" spc="-20"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testing</a:t>
            </a:r>
            <a:r>
              <a:rPr lang="en-US" sz="2400" spc="10"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of</a:t>
            </a:r>
            <a:r>
              <a:rPr lang="en-US" sz="2400" spc="-10" dirty="0">
                <a:solidFill>
                  <a:prstClr val="black"/>
                </a:solidFill>
                <a:latin typeface="Arial" panose="020B0604020202020204" pitchFamily="34" charset="0"/>
                <a:cs typeface="Arial" panose="020B0604020202020204" pitchFamily="34" charset="0"/>
              </a:rPr>
              <a:t> </a:t>
            </a:r>
            <a:r>
              <a:rPr lang="en-US" sz="2400" dirty="0">
                <a:solidFill>
                  <a:prstClr val="black"/>
                </a:solidFill>
                <a:latin typeface="Arial" panose="020B0604020202020204" pitchFamily="34" charset="0"/>
                <a:cs typeface="Arial" panose="020B0604020202020204" pitchFamily="34" charset="0"/>
              </a:rPr>
              <a:t>beam</a:t>
            </a:r>
            <a:r>
              <a:rPr lang="en-US" sz="2400" spc="-15" dirty="0">
                <a:solidFill>
                  <a:prstClr val="black"/>
                </a:solidFill>
                <a:latin typeface="Arial" panose="020B0604020202020204" pitchFamily="34" charset="0"/>
                <a:cs typeface="Arial" panose="020B0604020202020204" pitchFamily="34" charset="0"/>
              </a:rPr>
              <a:t> </a:t>
            </a:r>
            <a:r>
              <a:rPr lang="en-US" sz="2400" spc="-5" dirty="0">
                <a:solidFill>
                  <a:prstClr val="black"/>
                </a:solidFill>
                <a:latin typeface="Arial" panose="020B0604020202020204" pitchFamily="34" charset="0"/>
                <a:cs typeface="Arial" panose="020B0604020202020204" pitchFamily="34" charset="0"/>
              </a:rPr>
              <a:t>also.</a:t>
            </a:r>
            <a:endParaRPr lang="en-US" sz="2400" dirty="0">
              <a:solidFill>
                <a:prstClr val="black"/>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50749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1544" y="620688"/>
            <a:ext cx="8640960" cy="954620"/>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Determination of Modulus of  Elasticity</a:t>
            </a:r>
          </a:p>
        </p:txBody>
      </p:sp>
      <p:pic>
        <p:nvPicPr>
          <p:cNvPr id="5" name="object 5"/>
          <p:cNvPicPr/>
          <p:nvPr/>
        </p:nvPicPr>
        <p:blipFill>
          <a:blip r:embed="rId2" cstate="print"/>
          <a:stretch>
            <a:fillRect/>
          </a:stretch>
        </p:blipFill>
        <p:spPr>
          <a:xfrm>
            <a:off x="695400" y="1916832"/>
            <a:ext cx="7056784" cy="4104456"/>
          </a:xfrm>
          <a:prstGeom prst="rect">
            <a:avLst/>
          </a:prstGeom>
        </p:spPr>
      </p:pic>
      <p:pic>
        <p:nvPicPr>
          <p:cNvPr id="6" name="object 6"/>
          <p:cNvPicPr/>
          <p:nvPr/>
        </p:nvPicPr>
        <p:blipFill>
          <a:blip r:embed="rId3" cstate="print"/>
          <a:stretch>
            <a:fillRect/>
          </a:stretch>
        </p:blipFill>
        <p:spPr>
          <a:xfrm>
            <a:off x="8400256" y="3302743"/>
            <a:ext cx="2819400" cy="1305560"/>
          </a:xfrm>
          <a:prstGeom prst="rect">
            <a:avLst/>
          </a:prstGeom>
        </p:spPr>
      </p:pic>
    </p:spTree>
    <p:extLst>
      <p:ext uri="{BB962C8B-B14F-4D97-AF65-F5344CB8AC3E}">
        <p14:creationId xmlns:p14="http://schemas.microsoft.com/office/powerpoint/2010/main" val="1458231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2283" y="297609"/>
            <a:ext cx="8851449" cy="598511"/>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Determination of modulus of elasticity</a:t>
            </a:r>
          </a:p>
        </p:txBody>
      </p:sp>
      <p:sp>
        <p:nvSpPr>
          <p:cNvPr id="3" name="object 3"/>
          <p:cNvSpPr txBox="1"/>
          <p:nvPr/>
        </p:nvSpPr>
        <p:spPr>
          <a:xfrm>
            <a:off x="1271464" y="1052736"/>
            <a:ext cx="10081120" cy="3260091"/>
          </a:xfrm>
          <a:prstGeom prst="rect">
            <a:avLst/>
          </a:prstGeom>
        </p:spPr>
        <p:txBody>
          <a:bodyPr vert="horz" lIns="0" tIns="45720" rIns="0" bIns="45720" rtlCol="0">
            <a:noAutofit/>
          </a:bodyPr>
          <a:lstStyle>
            <a:lvl1pPr marL="457200" marR="5080" indent="-457200" algn="just">
              <a:lnSpc>
                <a:spcPct val="150000"/>
              </a:lnSpc>
              <a:spcBef>
                <a:spcPts val="1200"/>
              </a:spcBef>
              <a:spcAft>
                <a:spcPts val="200"/>
              </a:spcAft>
              <a:buClrTx/>
              <a:buSzPct val="100000"/>
              <a:buFont typeface="+mj-lt"/>
              <a:buAutoNum type="arabicPeriod"/>
              <a:tabLst>
                <a:tab pos="298450" algn="l"/>
              </a:tabLst>
              <a:defRPr sz="2350">
                <a:solidFill>
                  <a:prstClr val="black"/>
                </a:solidFill>
                <a:latin typeface="Arial" panose="020B0604020202020204" pitchFamily="34" charset="0"/>
                <a:cs typeface="Arial" panose="020B0604020202020204" pitchFamily="34" charset="0"/>
              </a:defRPr>
            </a:lvl1pPr>
            <a:lvl2pPr marL="384048" indent="-18288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buFont typeface="Arial" panose="020B0604020202020204" pitchFamily="34" charset="0"/>
              <a:buChar char="•"/>
            </a:pPr>
            <a:r>
              <a:rPr dirty="0"/>
              <a:t>The test uses a 150 X 300 mm cylindrical specimen, which  is loaded in compression. A compress meter is used to  measure the   longitudinal strains, and an extensometer is used  to measure the transverse strains on the specimen.</a:t>
            </a:r>
          </a:p>
          <a:p>
            <a:pPr>
              <a:buFont typeface="Arial" panose="020B0604020202020204" pitchFamily="34" charset="0"/>
              <a:buChar char="•"/>
            </a:pPr>
            <a:r>
              <a:rPr dirty="0"/>
              <a:t>The chord modulus (E) is calculated as:</a:t>
            </a:r>
          </a:p>
        </p:txBody>
      </p:sp>
      <p:sp>
        <p:nvSpPr>
          <p:cNvPr id="4" name="object 4"/>
          <p:cNvSpPr txBox="1"/>
          <p:nvPr/>
        </p:nvSpPr>
        <p:spPr>
          <a:xfrm>
            <a:off x="1501379" y="4173859"/>
            <a:ext cx="9198763" cy="1963947"/>
          </a:xfrm>
          <a:prstGeom prst="rect">
            <a:avLst/>
          </a:prstGeom>
          <a:solidFill>
            <a:srgbClr val="FFCC00"/>
          </a:solidFill>
        </p:spPr>
        <p:txBody>
          <a:bodyPr vert="horz" lIns="0" tIns="45720" rIns="0" bIns="45720" rtlCol="0">
            <a:noAutofit/>
          </a:bodyPr>
          <a:lstStyle>
            <a:defPPr>
              <a:defRPr lang="en-US"/>
            </a:defPPr>
            <a:lvl1pPr marL="457200" marR="5080" indent="-457200" algn="just">
              <a:lnSpc>
                <a:spcPct val="150000"/>
              </a:lnSpc>
              <a:spcBef>
                <a:spcPts val="1200"/>
              </a:spcBef>
              <a:spcAft>
                <a:spcPts val="200"/>
              </a:spcAft>
              <a:buClrTx/>
              <a:buSzPct val="100000"/>
              <a:buFont typeface="Arial" panose="020B0604020202020204" pitchFamily="34" charset="0"/>
              <a:buChar char="•"/>
              <a:tabLst>
                <a:tab pos="298450" algn="l"/>
              </a:tabLst>
              <a:defRPr sz="2350">
                <a:solidFill>
                  <a:prstClr val="black"/>
                </a:solidFill>
                <a:latin typeface="Arial" panose="020B0604020202020204" pitchFamily="34" charset="0"/>
                <a:cs typeface="Arial" panose="020B0604020202020204" pitchFamily="34" charset="0"/>
              </a:defRPr>
            </a:lvl1pPr>
            <a:lvl2pPr marL="384048" indent="-18288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lnSpc>
                <a:spcPct val="100000"/>
              </a:lnSpc>
            </a:pPr>
            <a:r>
              <a:rPr lang="en-IN" sz="2200" dirty="0"/>
              <a:t>W</a:t>
            </a:r>
            <a:r>
              <a:rPr sz="2200" dirty="0"/>
              <a:t>here</a:t>
            </a:r>
            <a:r>
              <a:rPr lang="en-IN" sz="2200" dirty="0"/>
              <a:t>  </a:t>
            </a:r>
          </a:p>
          <a:p>
            <a:pPr>
              <a:lnSpc>
                <a:spcPct val="100000"/>
              </a:lnSpc>
            </a:pPr>
            <a:r>
              <a:rPr sz="2200" dirty="0"/>
              <a:t>S2 = stress corresponding to 40% of ultimate strength</a:t>
            </a:r>
          </a:p>
          <a:p>
            <a:pPr>
              <a:lnSpc>
                <a:spcPct val="100000"/>
              </a:lnSpc>
            </a:pPr>
            <a:r>
              <a:rPr sz="2200" dirty="0"/>
              <a:t>S1 = stress corresponding to a strain of 50 X 10</a:t>
            </a:r>
            <a:r>
              <a:rPr sz="2200" baseline="30000" dirty="0"/>
              <a:t>-6</a:t>
            </a:r>
          </a:p>
          <a:p>
            <a:pPr>
              <a:lnSpc>
                <a:spcPct val="100000"/>
              </a:lnSpc>
            </a:pPr>
            <a:r>
              <a:rPr sz="2200" dirty="0"/>
              <a:t>Ε2 = longitudinal strain produced by stress S2</a:t>
            </a:r>
          </a:p>
        </p:txBody>
      </p:sp>
      <p:pic>
        <p:nvPicPr>
          <p:cNvPr id="5" name="object 5"/>
          <p:cNvPicPr/>
          <p:nvPr/>
        </p:nvPicPr>
        <p:blipFill>
          <a:blip r:embed="rId2" cstate="print"/>
          <a:stretch>
            <a:fillRect/>
          </a:stretch>
        </p:blipFill>
        <p:spPr>
          <a:xfrm>
            <a:off x="7387813" y="3068960"/>
            <a:ext cx="3638550" cy="1104899"/>
          </a:xfrm>
          <a:prstGeom prst="rect">
            <a:avLst/>
          </a:prstGeom>
        </p:spPr>
      </p:pic>
    </p:spTree>
    <p:extLst>
      <p:ext uri="{BB962C8B-B14F-4D97-AF65-F5344CB8AC3E}">
        <p14:creationId xmlns:p14="http://schemas.microsoft.com/office/powerpoint/2010/main" val="1839500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10058400"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Poisson’s ratio (Static Method)</a:t>
            </a:r>
          </a:p>
        </p:txBody>
      </p:sp>
      <p:sp>
        <p:nvSpPr>
          <p:cNvPr id="9" name="Content Placeholder 8"/>
          <p:cNvSpPr>
            <a:spLocks noGrp="1"/>
          </p:cNvSpPr>
          <p:nvPr>
            <p:ph idx="1"/>
          </p:nvPr>
        </p:nvSpPr>
        <p:spPr/>
        <p:txBody>
          <a:bodyPr/>
          <a:lstStyle/>
          <a:p>
            <a:pPr marL="298450" marR="167640" lvl="0" indent="0" algn="just">
              <a:lnSpc>
                <a:spcPct val="100000"/>
              </a:lnSpc>
              <a:spcBef>
                <a:spcPts val="100"/>
              </a:spcBef>
              <a:spcAft>
                <a:spcPts val="0"/>
              </a:spcAft>
              <a:buClrTx/>
              <a:buSzTx/>
              <a:buNone/>
            </a:pPr>
            <a:r>
              <a:rPr lang="en-US" sz="2400" b="1" dirty="0">
                <a:solidFill>
                  <a:prstClr val="black"/>
                </a:solidFill>
                <a:latin typeface="Times New Roman"/>
                <a:cs typeface="Times New Roman"/>
              </a:rPr>
              <a:t>Wh</a:t>
            </a:r>
            <a:r>
              <a:rPr lang="en-US" sz="2400" b="1" spc="-5" dirty="0">
                <a:solidFill>
                  <a:prstClr val="black"/>
                </a:solidFill>
                <a:latin typeface="Times New Roman"/>
                <a:cs typeface="Times New Roman"/>
              </a:rPr>
              <a:t>e</a:t>
            </a:r>
            <a:r>
              <a:rPr lang="en-US" sz="2400" b="1" dirty="0">
                <a:solidFill>
                  <a:prstClr val="black"/>
                </a:solidFill>
                <a:latin typeface="Times New Roman"/>
                <a:cs typeface="Times New Roman"/>
              </a:rPr>
              <a:t>n a material is co</a:t>
            </a:r>
            <a:r>
              <a:rPr lang="en-US" sz="2400" b="1" spc="5" dirty="0">
                <a:solidFill>
                  <a:prstClr val="black"/>
                </a:solidFill>
                <a:latin typeface="Times New Roman"/>
                <a:cs typeface="Times New Roman"/>
              </a:rPr>
              <a:t>m</a:t>
            </a:r>
            <a:r>
              <a:rPr lang="en-US" sz="2400" b="1" spc="-10" dirty="0">
                <a:solidFill>
                  <a:prstClr val="black"/>
                </a:solidFill>
                <a:latin typeface="Times New Roman"/>
                <a:cs typeface="Times New Roman"/>
              </a:rPr>
              <a:t>p</a:t>
            </a:r>
            <a:r>
              <a:rPr lang="en-US" sz="2400" b="1" dirty="0">
                <a:solidFill>
                  <a:prstClr val="black"/>
                </a:solidFill>
                <a:latin typeface="Times New Roman"/>
                <a:cs typeface="Times New Roman"/>
              </a:rPr>
              <a:t>re</a:t>
            </a:r>
            <a:r>
              <a:rPr lang="en-US" sz="2400" b="1" spc="-10" dirty="0">
                <a:solidFill>
                  <a:prstClr val="black"/>
                </a:solidFill>
                <a:latin typeface="Times New Roman"/>
                <a:cs typeface="Times New Roman"/>
              </a:rPr>
              <a:t>s</a:t>
            </a:r>
            <a:r>
              <a:rPr lang="en-US" sz="2400" b="1" dirty="0">
                <a:solidFill>
                  <a:prstClr val="black"/>
                </a:solidFill>
                <a:latin typeface="Times New Roman"/>
                <a:cs typeface="Times New Roman"/>
              </a:rPr>
              <a:t>s</a:t>
            </a:r>
            <a:r>
              <a:rPr lang="en-US" sz="2400" b="1" spc="-5" dirty="0">
                <a:solidFill>
                  <a:prstClr val="black"/>
                </a:solidFill>
                <a:latin typeface="Times New Roman"/>
                <a:cs typeface="Times New Roman"/>
              </a:rPr>
              <a:t>e</a:t>
            </a:r>
            <a:r>
              <a:rPr lang="en-US" sz="2400" b="1" dirty="0">
                <a:solidFill>
                  <a:prstClr val="black"/>
                </a:solidFill>
                <a:latin typeface="Times New Roman"/>
                <a:cs typeface="Times New Roman"/>
              </a:rPr>
              <a:t>d in o</a:t>
            </a:r>
            <a:r>
              <a:rPr lang="en-US" sz="2400" b="1" spc="-5" dirty="0">
                <a:solidFill>
                  <a:prstClr val="black"/>
                </a:solidFill>
                <a:latin typeface="Times New Roman"/>
                <a:cs typeface="Times New Roman"/>
              </a:rPr>
              <a:t>n</a:t>
            </a:r>
            <a:r>
              <a:rPr lang="en-US" sz="2400" b="1" dirty="0">
                <a:solidFill>
                  <a:prstClr val="black"/>
                </a:solidFill>
                <a:latin typeface="Times New Roman"/>
                <a:cs typeface="Times New Roman"/>
              </a:rPr>
              <a:t>e </a:t>
            </a:r>
            <a:r>
              <a:rPr lang="en-US" sz="2400" b="1" spc="-10" dirty="0">
                <a:solidFill>
                  <a:prstClr val="black"/>
                </a:solidFill>
                <a:latin typeface="Times New Roman"/>
                <a:cs typeface="Times New Roman"/>
              </a:rPr>
              <a:t>d</a:t>
            </a:r>
            <a:r>
              <a:rPr lang="en-US" sz="2400" b="1" dirty="0">
                <a:solidFill>
                  <a:prstClr val="black"/>
                </a:solidFill>
                <a:latin typeface="Times New Roman"/>
                <a:cs typeface="Times New Roman"/>
              </a:rPr>
              <a:t>ire</a:t>
            </a:r>
            <a:r>
              <a:rPr lang="en-US" sz="2400" b="1" spc="-5" dirty="0">
                <a:solidFill>
                  <a:prstClr val="black"/>
                </a:solidFill>
                <a:latin typeface="Times New Roman"/>
                <a:cs typeface="Times New Roman"/>
              </a:rPr>
              <a:t>c</a:t>
            </a:r>
            <a:r>
              <a:rPr lang="en-US" sz="2400" b="1" spc="5" dirty="0">
                <a:solidFill>
                  <a:prstClr val="black"/>
                </a:solidFill>
                <a:latin typeface="Times New Roman"/>
                <a:cs typeface="Times New Roman"/>
              </a:rPr>
              <a:t>t</a:t>
            </a:r>
            <a:r>
              <a:rPr lang="en-US" sz="2400" b="1" dirty="0">
                <a:solidFill>
                  <a:prstClr val="black"/>
                </a:solidFill>
                <a:latin typeface="Times New Roman"/>
                <a:cs typeface="Times New Roman"/>
              </a:rPr>
              <a:t>io</a:t>
            </a:r>
            <a:r>
              <a:rPr lang="en-US" sz="2400" b="1" spc="-5" dirty="0">
                <a:solidFill>
                  <a:prstClr val="black"/>
                </a:solidFill>
                <a:latin typeface="Times New Roman"/>
                <a:cs typeface="Times New Roman"/>
              </a:rPr>
              <a:t>n</a:t>
            </a:r>
            <a:r>
              <a:rPr lang="en-US" sz="2400" b="1" dirty="0">
                <a:solidFill>
                  <a:prstClr val="black"/>
                </a:solidFill>
                <a:latin typeface="Times New Roman"/>
                <a:cs typeface="Times New Roman"/>
              </a:rPr>
              <a:t>, it </a:t>
            </a:r>
            <a:r>
              <a:rPr lang="en-US" sz="2400" b="1" spc="-5" dirty="0">
                <a:solidFill>
                  <a:prstClr val="black"/>
                </a:solidFill>
                <a:latin typeface="Times New Roman"/>
                <a:cs typeface="Times New Roman"/>
              </a:rPr>
              <a:t>usually tends </a:t>
            </a:r>
            <a:r>
              <a:rPr lang="en-US" sz="2400" b="1" dirty="0">
                <a:solidFill>
                  <a:prstClr val="black"/>
                </a:solidFill>
                <a:latin typeface="Times New Roman"/>
                <a:cs typeface="Times New Roman"/>
              </a:rPr>
              <a:t>to </a:t>
            </a:r>
            <a:r>
              <a:rPr lang="en-US" sz="2400" b="1" spc="-5" dirty="0">
                <a:solidFill>
                  <a:prstClr val="black"/>
                </a:solidFill>
                <a:latin typeface="Times New Roman"/>
                <a:cs typeface="Times New Roman"/>
              </a:rPr>
              <a:t>expand </a:t>
            </a:r>
            <a:r>
              <a:rPr lang="en-US" sz="2400" b="1" dirty="0">
                <a:solidFill>
                  <a:prstClr val="black"/>
                </a:solidFill>
                <a:latin typeface="Times New Roman"/>
                <a:cs typeface="Times New Roman"/>
              </a:rPr>
              <a:t>in	</a:t>
            </a:r>
            <a:r>
              <a:rPr lang="en-US" sz="2400" b="1" spc="-5" dirty="0">
                <a:solidFill>
                  <a:prstClr val="black"/>
                </a:solidFill>
                <a:latin typeface="Times New Roman"/>
                <a:cs typeface="Times New Roman"/>
              </a:rPr>
              <a:t>the other two directions</a:t>
            </a:r>
            <a:r>
              <a:rPr lang="en-US" sz="2400" dirty="0">
                <a:solidFill>
                  <a:prstClr val="black"/>
                </a:solidFill>
                <a:latin typeface="Times New Roman"/>
                <a:cs typeface="Times New Roman"/>
              </a:rPr>
              <a:t> </a:t>
            </a:r>
            <a:r>
              <a:rPr lang="en-US" sz="2400" b="1" spc="-5" dirty="0">
                <a:solidFill>
                  <a:prstClr val="black"/>
                </a:solidFill>
                <a:latin typeface="Times New Roman"/>
                <a:cs typeface="Times New Roman"/>
              </a:rPr>
              <a:t>perpendicular</a:t>
            </a:r>
            <a:r>
              <a:rPr lang="en-US" sz="2400" b="1" dirty="0">
                <a:solidFill>
                  <a:prstClr val="black"/>
                </a:solidFill>
                <a:latin typeface="Times New Roman"/>
                <a:cs typeface="Times New Roman"/>
              </a:rPr>
              <a:t> to</a:t>
            </a:r>
            <a:r>
              <a:rPr lang="en-US" sz="2400" b="1" spc="5" dirty="0">
                <a:solidFill>
                  <a:prstClr val="black"/>
                </a:solidFill>
                <a:latin typeface="Times New Roman"/>
                <a:cs typeface="Times New Roman"/>
              </a:rPr>
              <a:t> </a:t>
            </a:r>
            <a:r>
              <a:rPr lang="en-US" sz="2400" b="1" spc="-5" dirty="0">
                <a:solidFill>
                  <a:prstClr val="black"/>
                </a:solidFill>
                <a:latin typeface="Times New Roman"/>
                <a:cs typeface="Times New Roman"/>
              </a:rPr>
              <a:t>the</a:t>
            </a:r>
            <a:r>
              <a:rPr lang="en-US" sz="2400" b="1" dirty="0">
                <a:solidFill>
                  <a:prstClr val="black"/>
                </a:solidFill>
                <a:latin typeface="Times New Roman"/>
                <a:cs typeface="Times New Roman"/>
              </a:rPr>
              <a:t> </a:t>
            </a:r>
            <a:r>
              <a:rPr lang="en-US" sz="2400" b="1" spc="-5" dirty="0">
                <a:solidFill>
                  <a:prstClr val="black"/>
                </a:solidFill>
                <a:latin typeface="Times New Roman"/>
                <a:cs typeface="Times New Roman"/>
              </a:rPr>
              <a:t>direction</a:t>
            </a:r>
            <a:r>
              <a:rPr lang="en-US" sz="2400" b="1" dirty="0">
                <a:solidFill>
                  <a:prstClr val="black"/>
                </a:solidFill>
                <a:latin typeface="Times New Roman"/>
                <a:cs typeface="Times New Roman"/>
              </a:rPr>
              <a:t> of</a:t>
            </a:r>
            <a:r>
              <a:rPr lang="en-US" sz="2400" b="1" spc="5" dirty="0">
                <a:solidFill>
                  <a:prstClr val="black"/>
                </a:solidFill>
                <a:latin typeface="Times New Roman"/>
                <a:cs typeface="Times New Roman"/>
              </a:rPr>
              <a:t> </a:t>
            </a:r>
            <a:r>
              <a:rPr lang="en-US" sz="2400" b="1" spc="-5" dirty="0">
                <a:solidFill>
                  <a:prstClr val="black"/>
                </a:solidFill>
                <a:latin typeface="Times New Roman"/>
                <a:cs typeface="Times New Roman"/>
              </a:rPr>
              <a:t>compression.</a:t>
            </a:r>
            <a:r>
              <a:rPr lang="en-US" sz="2400" b="1" dirty="0">
                <a:solidFill>
                  <a:prstClr val="black"/>
                </a:solidFill>
                <a:latin typeface="Times New Roman"/>
                <a:cs typeface="Times New Roman"/>
              </a:rPr>
              <a:t> </a:t>
            </a:r>
            <a:r>
              <a:rPr lang="en-US" sz="2400" b="1" spc="-5" dirty="0">
                <a:solidFill>
                  <a:prstClr val="black"/>
                </a:solidFill>
                <a:latin typeface="Times New Roman"/>
                <a:cs typeface="Times New Roman"/>
              </a:rPr>
              <a:t>This phenomenon</a:t>
            </a:r>
            <a:r>
              <a:rPr lang="en-US" sz="2400" b="1" dirty="0">
                <a:solidFill>
                  <a:prstClr val="black"/>
                </a:solidFill>
                <a:latin typeface="Times New Roman"/>
                <a:cs typeface="Times New Roman"/>
              </a:rPr>
              <a:t> </a:t>
            </a:r>
            <a:r>
              <a:rPr lang="en-US" sz="2400" b="1" spc="5" dirty="0">
                <a:solidFill>
                  <a:prstClr val="black"/>
                </a:solidFill>
                <a:latin typeface="Times New Roman"/>
                <a:cs typeface="Times New Roman"/>
              </a:rPr>
              <a:t>is</a:t>
            </a:r>
            <a:r>
              <a:rPr lang="en-US" sz="2400" b="1" spc="585" dirty="0">
                <a:solidFill>
                  <a:prstClr val="black"/>
                </a:solidFill>
                <a:latin typeface="Times New Roman"/>
                <a:cs typeface="Times New Roman"/>
              </a:rPr>
              <a:t> </a:t>
            </a:r>
            <a:r>
              <a:rPr lang="en-US" sz="2400" b="1" dirty="0">
                <a:solidFill>
                  <a:prstClr val="black"/>
                </a:solidFill>
                <a:latin typeface="Times New Roman"/>
                <a:cs typeface="Times New Roman"/>
              </a:rPr>
              <a:t>called</a:t>
            </a:r>
            <a:r>
              <a:rPr lang="en-US" sz="2400" b="1" spc="585" dirty="0">
                <a:solidFill>
                  <a:prstClr val="black"/>
                </a:solidFill>
                <a:latin typeface="Times New Roman"/>
                <a:cs typeface="Times New Roman"/>
              </a:rPr>
              <a:t> </a:t>
            </a:r>
            <a:r>
              <a:rPr lang="en-US" sz="2400" b="1" spc="-5" dirty="0">
                <a:solidFill>
                  <a:prstClr val="black"/>
                </a:solidFill>
                <a:latin typeface="Times New Roman"/>
                <a:cs typeface="Times New Roman"/>
              </a:rPr>
              <a:t>the</a:t>
            </a:r>
            <a:r>
              <a:rPr lang="en-US" sz="2400" b="1" dirty="0">
                <a:solidFill>
                  <a:prstClr val="black"/>
                </a:solidFill>
                <a:latin typeface="Times New Roman"/>
                <a:cs typeface="Times New Roman"/>
              </a:rPr>
              <a:t> </a:t>
            </a:r>
            <a:r>
              <a:rPr lang="en-US" sz="2400" b="1" spc="-5" dirty="0">
                <a:solidFill>
                  <a:prstClr val="black"/>
                </a:solidFill>
                <a:latin typeface="Times New Roman"/>
                <a:cs typeface="Times New Roman"/>
              </a:rPr>
              <a:t>Poisson</a:t>
            </a:r>
            <a:r>
              <a:rPr lang="en-US" sz="2400" b="1" dirty="0">
                <a:solidFill>
                  <a:prstClr val="black"/>
                </a:solidFill>
                <a:latin typeface="Times New Roman"/>
                <a:cs typeface="Times New Roman"/>
              </a:rPr>
              <a:t> effect.</a:t>
            </a:r>
            <a:endParaRPr lang="en-US" sz="2400" dirty="0">
              <a:solidFill>
                <a:prstClr val="black"/>
              </a:solidFill>
              <a:latin typeface="Times New Roman"/>
              <a:cs typeface="Times New Roman"/>
            </a:endParaRPr>
          </a:p>
          <a:p>
            <a:pPr marL="298450" marR="5080" lvl="0" indent="-285750" algn="just">
              <a:lnSpc>
                <a:spcPct val="100000"/>
              </a:lnSpc>
              <a:spcBef>
                <a:spcPts val="1800"/>
              </a:spcBef>
              <a:spcAft>
                <a:spcPts val="0"/>
              </a:spcAft>
              <a:buClrTx/>
              <a:buSzTx/>
              <a:buFont typeface="Arial MT"/>
              <a:buChar char="•"/>
              <a:tabLst>
                <a:tab pos="298450" algn="l"/>
              </a:tabLst>
            </a:pPr>
            <a:r>
              <a:rPr lang="en-US" sz="2400" dirty="0">
                <a:solidFill>
                  <a:prstClr val="black"/>
                </a:solidFill>
                <a:latin typeface="Times New Roman"/>
                <a:cs typeface="Times New Roman"/>
              </a:rPr>
              <a:t>The</a:t>
            </a:r>
            <a:r>
              <a:rPr lang="en-US" sz="2400" spc="600" dirty="0">
                <a:solidFill>
                  <a:prstClr val="black"/>
                </a:solidFill>
                <a:latin typeface="Times New Roman"/>
                <a:cs typeface="Times New Roman"/>
              </a:rPr>
              <a:t> </a:t>
            </a:r>
            <a:r>
              <a:rPr lang="en-US" sz="2400" spc="-5" dirty="0">
                <a:solidFill>
                  <a:prstClr val="black"/>
                </a:solidFill>
                <a:latin typeface="Times New Roman"/>
                <a:cs typeface="Times New Roman"/>
              </a:rPr>
              <a:t>Poisson</a:t>
            </a:r>
            <a:r>
              <a:rPr lang="en-US" sz="2400" spc="590" dirty="0">
                <a:solidFill>
                  <a:prstClr val="black"/>
                </a:solidFill>
                <a:latin typeface="Times New Roman"/>
                <a:cs typeface="Times New Roman"/>
              </a:rPr>
              <a:t> </a:t>
            </a:r>
            <a:r>
              <a:rPr lang="en-US" sz="2400" dirty="0">
                <a:solidFill>
                  <a:prstClr val="black"/>
                </a:solidFill>
                <a:latin typeface="Times New Roman"/>
                <a:cs typeface="Times New Roman"/>
              </a:rPr>
              <a:t>ratio</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is</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the</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ratio</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of</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the</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fraction</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(or</a:t>
            </a:r>
            <a:r>
              <a:rPr lang="en-US" sz="2400" spc="600" dirty="0">
                <a:solidFill>
                  <a:prstClr val="black"/>
                </a:solidFill>
                <a:latin typeface="Times New Roman"/>
                <a:cs typeface="Times New Roman"/>
              </a:rPr>
              <a:t> </a:t>
            </a:r>
            <a:r>
              <a:rPr lang="en-US" sz="2400" dirty="0">
                <a:solidFill>
                  <a:prstClr val="black"/>
                </a:solidFill>
                <a:latin typeface="Times New Roman"/>
                <a:cs typeface="Times New Roman"/>
              </a:rPr>
              <a:t>percent) </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of</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expansion</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divided</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by</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the</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fraction</a:t>
            </a: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(or</a:t>
            </a:r>
            <a:r>
              <a:rPr lang="en-US" sz="2400" dirty="0">
                <a:solidFill>
                  <a:prstClr val="black"/>
                </a:solidFill>
                <a:latin typeface="Times New Roman"/>
                <a:cs typeface="Times New Roman"/>
              </a:rPr>
              <a:t> percent)</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of </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compression,</a:t>
            </a:r>
            <a:r>
              <a:rPr lang="en-US" sz="2400" spc="65" dirty="0">
                <a:solidFill>
                  <a:prstClr val="black"/>
                </a:solidFill>
                <a:latin typeface="Times New Roman"/>
                <a:cs typeface="Times New Roman"/>
              </a:rPr>
              <a:t> </a:t>
            </a:r>
            <a:r>
              <a:rPr lang="en-US" sz="2400" dirty="0">
                <a:solidFill>
                  <a:prstClr val="black"/>
                </a:solidFill>
                <a:latin typeface="Times New Roman"/>
                <a:cs typeface="Times New Roman"/>
              </a:rPr>
              <a:t>for</a:t>
            </a:r>
            <a:r>
              <a:rPr lang="en-US" sz="2400" spc="75" dirty="0">
                <a:solidFill>
                  <a:prstClr val="black"/>
                </a:solidFill>
                <a:latin typeface="Times New Roman"/>
                <a:cs typeface="Times New Roman"/>
              </a:rPr>
              <a:t> </a:t>
            </a:r>
            <a:r>
              <a:rPr lang="en-US" sz="2400" spc="-10" dirty="0">
                <a:solidFill>
                  <a:prstClr val="black"/>
                </a:solidFill>
                <a:latin typeface="Times New Roman"/>
                <a:cs typeface="Times New Roman"/>
              </a:rPr>
              <a:t>small</a:t>
            </a:r>
            <a:r>
              <a:rPr lang="en-US" sz="2400" spc="85" dirty="0">
                <a:solidFill>
                  <a:prstClr val="black"/>
                </a:solidFill>
                <a:latin typeface="Times New Roman"/>
                <a:cs typeface="Times New Roman"/>
              </a:rPr>
              <a:t> </a:t>
            </a:r>
            <a:r>
              <a:rPr lang="en-US" sz="2400" spc="-5" dirty="0">
                <a:solidFill>
                  <a:prstClr val="black"/>
                </a:solidFill>
                <a:latin typeface="Times New Roman"/>
                <a:cs typeface="Times New Roman"/>
              </a:rPr>
              <a:t>values</a:t>
            </a:r>
            <a:r>
              <a:rPr lang="en-US" sz="2400" spc="80" dirty="0">
                <a:solidFill>
                  <a:prstClr val="black"/>
                </a:solidFill>
                <a:latin typeface="Times New Roman"/>
                <a:cs typeface="Times New Roman"/>
              </a:rPr>
              <a:t> </a:t>
            </a:r>
            <a:r>
              <a:rPr lang="en-US" sz="2400" dirty="0">
                <a:solidFill>
                  <a:prstClr val="black"/>
                </a:solidFill>
                <a:latin typeface="Times New Roman"/>
                <a:cs typeface="Times New Roman"/>
              </a:rPr>
              <a:t>of</a:t>
            </a:r>
            <a:r>
              <a:rPr lang="en-US" sz="2400" spc="65" dirty="0">
                <a:solidFill>
                  <a:prstClr val="black"/>
                </a:solidFill>
                <a:latin typeface="Times New Roman"/>
                <a:cs typeface="Times New Roman"/>
              </a:rPr>
              <a:t> </a:t>
            </a:r>
            <a:r>
              <a:rPr lang="en-US" sz="2400" dirty="0">
                <a:solidFill>
                  <a:prstClr val="black"/>
                </a:solidFill>
                <a:latin typeface="Times New Roman"/>
                <a:cs typeface="Times New Roman"/>
              </a:rPr>
              <a:t>these</a:t>
            </a:r>
            <a:r>
              <a:rPr lang="en-US" sz="2400" spc="75" dirty="0">
                <a:solidFill>
                  <a:prstClr val="black"/>
                </a:solidFill>
                <a:latin typeface="Times New Roman"/>
                <a:cs typeface="Times New Roman"/>
              </a:rPr>
              <a:t> </a:t>
            </a:r>
            <a:r>
              <a:rPr lang="en-US" sz="2400" spc="-5" dirty="0">
                <a:solidFill>
                  <a:prstClr val="black"/>
                </a:solidFill>
                <a:latin typeface="Times New Roman"/>
                <a:cs typeface="Times New Roman"/>
              </a:rPr>
              <a:t>changes.</a:t>
            </a:r>
            <a:r>
              <a:rPr lang="en-US" sz="2400" spc="75" dirty="0">
                <a:solidFill>
                  <a:prstClr val="black"/>
                </a:solidFill>
                <a:latin typeface="Times New Roman"/>
                <a:cs typeface="Times New Roman"/>
              </a:rPr>
              <a:t> </a:t>
            </a:r>
            <a:r>
              <a:rPr lang="en-US" sz="2400" dirty="0">
                <a:solidFill>
                  <a:prstClr val="black"/>
                </a:solidFill>
                <a:latin typeface="Times New Roman"/>
                <a:cs typeface="Times New Roman"/>
              </a:rPr>
              <a:t>μ</a:t>
            </a:r>
            <a:r>
              <a:rPr lang="en-US" sz="2400" spc="75" dirty="0">
                <a:solidFill>
                  <a:prstClr val="black"/>
                </a:solidFill>
                <a:latin typeface="Times New Roman"/>
                <a:cs typeface="Times New Roman"/>
              </a:rPr>
              <a:t> </a:t>
            </a:r>
            <a:r>
              <a:rPr lang="en-US" sz="2400" dirty="0">
                <a:solidFill>
                  <a:prstClr val="black"/>
                </a:solidFill>
                <a:latin typeface="Times New Roman"/>
                <a:cs typeface="Times New Roman"/>
              </a:rPr>
              <a:t>=</a:t>
            </a:r>
            <a:r>
              <a:rPr lang="en-US" sz="2400" spc="70" dirty="0">
                <a:solidFill>
                  <a:prstClr val="black"/>
                </a:solidFill>
                <a:latin typeface="Times New Roman"/>
                <a:cs typeface="Times New Roman"/>
              </a:rPr>
              <a:t> </a:t>
            </a:r>
            <a:r>
              <a:rPr lang="en-US" sz="2400" dirty="0">
                <a:solidFill>
                  <a:prstClr val="black"/>
                </a:solidFill>
                <a:latin typeface="Times New Roman"/>
                <a:cs typeface="Times New Roman"/>
              </a:rPr>
              <a:t>0.15</a:t>
            </a:r>
            <a:r>
              <a:rPr lang="en-US" sz="2400" spc="75" dirty="0">
                <a:solidFill>
                  <a:prstClr val="black"/>
                </a:solidFill>
                <a:latin typeface="Times New Roman"/>
                <a:cs typeface="Times New Roman"/>
              </a:rPr>
              <a:t> </a:t>
            </a:r>
            <a:r>
              <a:rPr lang="en-US" sz="2400" dirty="0">
                <a:solidFill>
                  <a:prstClr val="black"/>
                </a:solidFill>
                <a:latin typeface="Times New Roman"/>
                <a:cs typeface="Times New Roman"/>
              </a:rPr>
              <a:t>-</a:t>
            </a:r>
            <a:r>
              <a:rPr lang="en-US" sz="2400" spc="75" dirty="0">
                <a:solidFill>
                  <a:prstClr val="black"/>
                </a:solidFill>
                <a:latin typeface="Times New Roman"/>
                <a:cs typeface="Times New Roman"/>
              </a:rPr>
              <a:t> </a:t>
            </a:r>
            <a:r>
              <a:rPr lang="en-US" sz="2400" dirty="0">
                <a:solidFill>
                  <a:prstClr val="black"/>
                </a:solidFill>
                <a:latin typeface="Times New Roman"/>
                <a:cs typeface="Times New Roman"/>
              </a:rPr>
              <a:t>0.20</a:t>
            </a:r>
          </a:p>
          <a:p>
            <a:pPr marL="298450" marR="111125" lvl="0" indent="0" algn="just">
              <a:lnSpc>
                <a:spcPct val="100000"/>
              </a:lnSpc>
              <a:spcBef>
                <a:spcPts val="0"/>
              </a:spcBef>
              <a:spcAft>
                <a:spcPts val="0"/>
              </a:spcAft>
              <a:buClrTx/>
              <a:buSzTx/>
              <a:buNone/>
            </a:pP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Actual </a:t>
            </a:r>
            <a:r>
              <a:rPr lang="en-US" sz="2400" dirty="0">
                <a:solidFill>
                  <a:prstClr val="black"/>
                </a:solidFill>
                <a:latin typeface="Times New Roman"/>
                <a:cs typeface="Times New Roman"/>
              </a:rPr>
              <a:t>value to</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be</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found</a:t>
            </a:r>
            <a:r>
              <a:rPr lang="en-US" sz="2400" dirty="0">
                <a:solidFill>
                  <a:prstClr val="black"/>
                </a:solidFill>
                <a:latin typeface="Times New Roman"/>
                <a:cs typeface="Times New Roman"/>
              </a:rPr>
              <a:t> </a:t>
            </a:r>
            <a:r>
              <a:rPr lang="en-US" sz="2400" spc="-5" dirty="0">
                <a:solidFill>
                  <a:prstClr val="black"/>
                </a:solidFill>
                <a:latin typeface="Times New Roman"/>
                <a:cs typeface="Times New Roman"/>
              </a:rPr>
              <a:t>from</a:t>
            </a:r>
            <a:r>
              <a:rPr lang="en-US" sz="2400" dirty="0">
                <a:solidFill>
                  <a:prstClr val="black"/>
                </a:solidFill>
                <a:latin typeface="Times New Roman"/>
                <a:cs typeface="Times New Roman"/>
              </a:rPr>
              <a:t> strain</a:t>
            </a:r>
            <a:r>
              <a:rPr lang="en-US" sz="2400" spc="5" dirty="0">
                <a:solidFill>
                  <a:prstClr val="black"/>
                </a:solidFill>
                <a:latin typeface="Times New Roman"/>
                <a:cs typeface="Times New Roman"/>
              </a:rPr>
              <a:t> </a:t>
            </a:r>
            <a:r>
              <a:rPr lang="en-US" sz="2400" spc="-5" dirty="0">
                <a:solidFill>
                  <a:prstClr val="black"/>
                </a:solidFill>
                <a:latin typeface="Times New Roman"/>
                <a:cs typeface="Times New Roman"/>
              </a:rPr>
              <a:t>measurements</a:t>
            </a:r>
            <a:r>
              <a:rPr lang="en-US" sz="2400" dirty="0">
                <a:solidFill>
                  <a:prstClr val="black"/>
                </a:solidFill>
                <a:latin typeface="Times New Roman"/>
                <a:cs typeface="Times New Roman"/>
              </a:rPr>
              <a:t> on </a:t>
            </a:r>
            <a:r>
              <a:rPr lang="en-US" sz="2400" spc="5" dirty="0">
                <a:solidFill>
                  <a:prstClr val="black"/>
                </a:solidFill>
                <a:latin typeface="Times New Roman"/>
                <a:cs typeface="Times New Roman"/>
              </a:rPr>
              <a:t> </a:t>
            </a:r>
            <a:r>
              <a:rPr lang="en-US" sz="2400" dirty="0">
                <a:solidFill>
                  <a:prstClr val="black"/>
                </a:solidFill>
                <a:latin typeface="Times New Roman"/>
                <a:cs typeface="Times New Roman"/>
              </a:rPr>
              <a:t>concrete</a:t>
            </a:r>
            <a:r>
              <a:rPr lang="en-US" sz="2400" spc="595" dirty="0">
                <a:solidFill>
                  <a:prstClr val="black"/>
                </a:solidFill>
                <a:latin typeface="Times New Roman"/>
                <a:cs typeface="Times New Roman"/>
              </a:rPr>
              <a:t> </a:t>
            </a:r>
            <a:r>
              <a:rPr lang="en-US" sz="2400" dirty="0">
                <a:solidFill>
                  <a:prstClr val="black"/>
                </a:solidFill>
                <a:latin typeface="Times New Roman"/>
                <a:cs typeface="Times New Roman"/>
              </a:rPr>
              <a:t>cylinder using </a:t>
            </a:r>
            <a:r>
              <a:rPr lang="en-US" sz="2400" spc="-5" dirty="0">
                <a:solidFill>
                  <a:prstClr val="black"/>
                </a:solidFill>
                <a:latin typeface="Times New Roman"/>
                <a:cs typeface="Times New Roman"/>
              </a:rPr>
              <a:t>extensometer.</a:t>
            </a:r>
            <a:endParaRPr lang="en-US" sz="2400" dirty="0">
              <a:solidFill>
                <a:prstClr val="black"/>
              </a:solidFill>
              <a:latin typeface="Times New Roman"/>
              <a:cs typeface="Times New Roman"/>
            </a:endParaRPr>
          </a:p>
          <a:p>
            <a:endParaRPr lang="en-IN" dirty="0"/>
          </a:p>
        </p:txBody>
      </p:sp>
      <p:sp>
        <p:nvSpPr>
          <p:cNvPr id="7" name="object 7"/>
          <p:cNvSpPr txBox="1"/>
          <p:nvPr/>
        </p:nvSpPr>
        <p:spPr>
          <a:xfrm>
            <a:off x="767408" y="5334519"/>
            <a:ext cx="7156317" cy="833119"/>
          </a:xfrm>
          <a:prstGeom prst="rect">
            <a:avLst/>
          </a:prstGeom>
        </p:spPr>
        <p:txBody>
          <a:bodyPr vert="horz" wrap="square" lIns="0" tIns="12700" rIns="0" bIns="0" rtlCol="0">
            <a:spAutoFit/>
          </a:bodyPr>
          <a:lstStyle/>
          <a:p>
            <a:pPr marL="38100" marR="30480">
              <a:lnSpc>
                <a:spcPct val="110400"/>
              </a:lnSpc>
              <a:spcBef>
                <a:spcPts val="100"/>
              </a:spcBef>
            </a:pPr>
            <a:r>
              <a:rPr sz="2400" b="1" spc="-10" dirty="0">
                <a:latin typeface="Times New Roman"/>
                <a:cs typeface="Times New Roman"/>
              </a:rPr>
              <a:t>where</a:t>
            </a:r>
            <a:r>
              <a:rPr sz="2400" b="1" dirty="0">
                <a:latin typeface="Times New Roman"/>
                <a:cs typeface="Times New Roman"/>
              </a:rPr>
              <a:t> </a:t>
            </a:r>
            <a:r>
              <a:rPr sz="2400" b="1" spc="-5" dirty="0">
                <a:latin typeface="Times New Roman"/>
                <a:cs typeface="Times New Roman"/>
              </a:rPr>
              <a:t>ε</a:t>
            </a:r>
            <a:r>
              <a:rPr sz="2100" b="1" spc="-7" baseline="-19841" dirty="0">
                <a:latin typeface="Times New Roman"/>
                <a:cs typeface="Times New Roman"/>
              </a:rPr>
              <a:t>t2</a:t>
            </a:r>
            <a:r>
              <a:rPr sz="2400" b="1" spc="-5" dirty="0">
                <a:latin typeface="Times New Roman"/>
                <a:cs typeface="Times New Roman"/>
              </a:rPr>
              <a:t>,ε</a:t>
            </a:r>
            <a:r>
              <a:rPr sz="2100" b="1" spc="-7" baseline="-19841" dirty="0">
                <a:latin typeface="Times New Roman"/>
                <a:cs typeface="Times New Roman"/>
              </a:rPr>
              <a:t>t1</a:t>
            </a:r>
            <a:r>
              <a:rPr sz="2400" b="1" spc="-5" dirty="0">
                <a:latin typeface="Times New Roman"/>
                <a:cs typeface="Times New Roman"/>
              </a:rPr>
              <a:t>=</a:t>
            </a:r>
            <a:r>
              <a:rPr sz="2400" b="1" spc="5" dirty="0">
                <a:latin typeface="Times New Roman"/>
                <a:cs typeface="Times New Roman"/>
              </a:rPr>
              <a:t> </a:t>
            </a:r>
            <a:r>
              <a:rPr sz="2400" b="1" spc="-5" dirty="0">
                <a:latin typeface="Times New Roman"/>
                <a:cs typeface="Times New Roman"/>
              </a:rPr>
              <a:t>transverse</a:t>
            </a:r>
            <a:r>
              <a:rPr sz="2400" b="1" dirty="0">
                <a:latin typeface="Times New Roman"/>
                <a:cs typeface="Times New Roman"/>
              </a:rPr>
              <a:t> </a:t>
            </a:r>
            <a:r>
              <a:rPr sz="2400" b="1" spc="-5" dirty="0">
                <a:latin typeface="Times New Roman"/>
                <a:cs typeface="Times New Roman"/>
              </a:rPr>
              <a:t>strains</a:t>
            </a:r>
            <a:r>
              <a:rPr sz="2400" b="1" spc="5" dirty="0">
                <a:latin typeface="Times New Roman"/>
                <a:cs typeface="Times New Roman"/>
              </a:rPr>
              <a:t> </a:t>
            </a:r>
            <a:r>
              <a:rPr sz="2400" b="1" spc="-5" dirty="0">
                <a:latin typeface="Times New Roman"/>
                <a:cs typeface="Times New Roman"/>
              </a:rPr>
              <a:t>produced</a:t>
            </a:r>
            <a:r>
              <a:rPr sz="2400" b="1" spc="-10" dirty="0">
                <a:latin typeface="Times New Roman"/>
                <a:cs typeface="Times New Roman"/>
              </a:rPr>
              <a:t> </a:t>
            </a:r>
            <a:r>
              <a:rPr sz="2400" b="1" spc="-5" dirty="0">
                <a:latin typeface="Times New Roman"/>
                <a:cs typeface="Times New Roman"/>
              </a:rPr>
              <a:t>by</a:t>
            </a:r>
            <a:r>
              <a:rPr sz="2400" b="1" spc="5" dirty="0">
                <a:latin typeface="Times New Roman"/>
                <a:cs typeface="Times New Roman"/>
              </a:rPr>
              <a:t> S</a:t>
            </a:r>
            <a:r>
              <a:rPr sz="2100" b="1" spc="7" baseline="-19841" dirty="0">
                <a:latin typeface="Times New Roman"/>
                <a:cs typeface="Times New Roman"/>
              </a:rPr>
              <a:t>2</a:t>
            </a:r>
            <a:r>
              <a:rPr sz="2400" b="1" spc="5" dirty="0">
                <a:latin typeface="Times New Roman"/>
                <a:cs typeface="Times New Roman"/>
              </a:rPr>
              <a:t>&amp;</a:t>
            </a:r>
            <a:r>
              <a:rPr sz="2400" b="1" dirty="0">
                <a:latin typeface="Times New Roman"/>
                <a:cs typeface="Times New Roman"/>
              </a:rPr>
              <a:t> </a:t>
            </a:r>
            <a:r>
              <a:rPr sz="2400" b="1" spc="-5" dirty="0">
                <a:latin typeface="Times New Roman"/>
                <a:cs typeface="Times New Roman"/>
              </a:rPr>
              <a:t>S</a:t>
            </a:r>
            <a:r>
              <a:rPr sz="2100" b="1" spc="-7" baseline="-19841" dirty="0">
                <a:latin typeface="Times New Roman"/>
                <a:cs typeface="Times New Roman"/>
              </a:rPr>
              <a:t>1</a:t>
            </a:r>
            <a:r>
              <a:rPr sz="2400" b="1" spc="-5" dirty="0">
                <a:latin typeface="Times New Roman"/>
                <a:cs typeface="Times New Roman"/>
              </a:rPr>
              <a:t>, </a:t>
            </a:r>
            <a:r>
              <a:rPr sz="2400" b="1" spc="-585" dirty="0">
                <a:latin typeface="Times New Roman"/>
                <a:cs typeface="Times New Roman"/>
              </a:rPr>
              <a:t> </a:t>
            </a:r>
            <a:r>
              <a:rPr sz="2400" b="1" spc="-5" dirty="0">
                <a:latin typeface="Times New Roman"/>
                <a:cs typeface="Times New Roman"/>
              </a:rPr>
              <a:t>respectively</a:t>
            </a:r>
            <a:endParaRPr sz="2400" dirty="0">
              <a:latin typeface="Times New Roman"/>
              <a:cs typeface="Times New Roman"/>
            </a:endParaRPr>
          </a:p>
        </p:txBody>
      </p:sp>
      <p:pic>
        <p:nvPicPr>
          <p:cNvPr id="8" name="object 8"/>
          <p:cNvPicPr/>
          <p:nvPr/>
        </p:nvPicPr>
        <p:blipFill>
          <a:blip r:embed="rId2" cstate="print"/>
          <a:stretch>
            <a:fillRect/>
          </a:stretch>
        </p:blipFill>
        <p:spPr>
          <a:xfrm>
            <a:off x="8285173" y="4979506"/>
            <a:ext cx="3533139" cy="1038860"/>
          </a:xfrm>
          <a:prstGeom prst="rect">
            <a:avLst/>
          </a:prstGeom>
        </p:spPr>
      </p:pic>
    </p:spTree>
    <p:extLst>
      <p:ext uri="{BB962C8B-B14F-4D97-AF65-F5344CB8AC3E}">
        <p14:creationId xmlns:p14="http://schemas.microsoft.com/office/powerpoint/2010/main" val="31393368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782740"/>
            <a:ext cx="10183296" cy="954620"/>
          </a:xfrm>
          <a:prstGeom prst="rect">
            <a:avLst/>
          </a:prstGeom>
        </p:spPr>
        <p:txBody>
          <a:bodyPr vert="horz" lIns="91440" tIns="45720" rIns="91440" bIns="45720" rtlCol="0" anchor="b">
            <a:noAutofit/>
          </a:bodyPr>
          <a:lstStyle/>
          <a:p>
            <a:r>
              <a:rPr sz="3200" b="1" dirty="0">
                <a:solidFill>
                  <a:schemeClr val="accent5">
                    <a:lumMod val="50000"/>
                  </a:schemeClr>
                </a:solidFill>
                <a:latin typeface="Arial" panose="020B0604020202020204" pitchFamily="34" charset="0"/>
                <a:cs typeface="Arial" panose="020B0604020202020204" pitchFamily="34" charset="0"/>
              </a:rPr>
              <a:t>Relation between Modulus of Elasticity and Strength</a:t>
            </a:r>
          </a:p>
        </p:txBody>
      </p:sp>
      <p:sp>
        <p:nvSpPr>
          <p:cNvPr id="11" name="Content Placeholder 10"/>
          <p:cNvSpPr>
            <a:spLocks noGrp="1"/>
          </p:cNvSpPr>
          <p:nvPr>
            <p:ph idx="1"/>
          </p:nvPr>
        </p:nvSpPr>
        <p:spPr/>
        <p:txBody>
          <a:bodyPr/>
          <a:lstStyle/>
          <a:p>
            <a:pPr marL="299085" marR="5080" lvl="0" indent="-287020" algn="just">
              <a:lnSpc>
                <a:spcPct val="100000"/>
              </a:lnSpc>
              <a:spcBef>
                <a:spcPts val="100"/>
              </a:spcBef>
              <a:spcAft>
                <a:spcPts val="0"/>
              </a:spcAft>
              <a:buClrTx/>
              <a:buSzTx/>
              <a:buFont typeface="Arial MT"/>
              <a:buChar char="•"/>
              <a:tabLst>
                <a:tab pos="299720" algn="l"/>
              </a:tabLst>
            </a:pPr>
            <a:r>
              <a:rPr lang="en-US" sz="2400" b="1" spc="-5" dirty="0">
                <a:solidFill>
                  <a:prstClr val="black"/>
                </a:solidFill>
                <a:latin typeface="Times New Roman"/>
                <a:cs typeface="Times New Roman"/>
              </a:rPr>
              <a:t>Modulus </a:t>
            </a:r>
            <a:r>
              <a:rPr lang="en-US" sz="2400" b="1" dirty="0">
                <a:solidFill>
                  <a:prstClr val="black"/>
                </a:solidFill>
                <a:latin typeface="Times New Roman"/>
                <a:cs typeface="Times New Roman"/>
              </a:rPr>
              <a:t>of elasticity of </a:t>
            </a:r>
            <a:r>
              <a:rPr lang="en-US" sz="2400" b="1" spc="-5" dirty="0">
                <a:solidFill>
                  <a:prstClr val="black"/>
                </a:solidFill>
                <a:latin typeface="Times New Roman"/>
                <a:cs typeface="Times New Roman"/>
              </a:rPr>
              <a:t>concrete increases approximately with the square </a:t>
            </a:r>
            <a:r>
              <a:rPr lang="en-US" sz="2400" b="1" dirty="0">
                <a:solidFill>
                  <a:prstClr val="black"/>
                </a:solidFill>
                <a:latin typeface="Times New Roman"/>
                <a:cs typeface="Times New Roman"/>
              </a:rPr>
              <a:t>root of </a:t>
            </a:r>
            <a:r>
              <a:rPr lang="en-US" sz="2400" b="1" spc="-5" dirty="0">
                <a:solidFill>
                  <a:prstClr val="black"/>
                </a:solidFill>
                <a:latin typeface="Times New Roman"/>
                <a:cs typeface="Times New Roman"/>
              </a:rPr>
              <a:t>the strength. </a:t>
            </a:r>
            <a:r>
              <a:rPr lang="en-US" sz="2400" dirty="0">
                <a:solidFill>
                  <a:prstClr val="black"/>
                </a:solidFill>
                <a:latin typeface="Times New Roman"/>
                <a:cs typeface="Times New Roman"/>
              </a:rPr>
              <a:t>The IS 456 of 2000 gives</a:t>
            </a:r>
            <a:r>
              <a:rPr lang="en-US" sz="2400" spc="-15" dirty="0">
                <a:solidFill>
                  <a:prstClr val="black"/>
                </a:solidFill>
                <a:latin typeface="Times New Roman"/>
                <a:cs typeface="Times New Roman"/>
              </a:rPr>
              <a:t> </a:t>
            </a:r>
            <a:r>
              <a:rPr lang="en-US" sz="2400" dirty="0">
                <a:solidFill>
                  <a:prstClr val="black"/>
                </a:solidFill>
                <a:latin typeface="Times New Roman"/>
                <a:cs typeface="Times New Roman"/>
              </a:rPr>
              <a:t>the Modulus</a:t>
            </a:r>
            <a:r>
              <a:rPr lang="en-US" sz="2400" spc="-5" dirty="0">
                <a:solidFill>
                  <a:prstClr val="black"/>
                </a:solidFill>
                <a:latin typeface="Times New Roman"/>
                <a:cs typeface="Times New Roman"/>
              </a:rPr>
              <a:t> of</a:t>
            </a:r>
            <a:r>
              <a:rPr lang="en-US" sz="2400" dirty="0">
                <a:solidFill>
                  <a:prstClr val="black"/>
                </a:solidFill>
                <a:latin typeface="Times New Roman"/>
                <a:cs typeface="Times New Roman"/>
              </a:rPr>
              <a:t> elasticity</a:t>
            </a:r>
            <a:r>
              <a:rPr lang="en-US" sz="2400" spc="15" dirty="0">
                <a:solidFill>
                  <a:prstClr val="black"/>
                </a:solidFill>
                <a:latin typeface="Times New Roman"/>
                <a:cs typeface="Times New Roman"/>
              </a:rPr>
              <a:t> </a:t>
            </a:r>
            <a:r>
              <a:rPr lang="en-US" sz="2400" dirty="0">
                <a:solidFill>
                  <a:prstClr val="black"/>
                </a:solidFill>
                <a:latin typeface="Times New Roman"/>
                <a:cs typeface="Times New Roman"/>
              </a:rPr>
              <a:t>as</a:t>
            </a:r>
          </a:p>
          <a:p>
            <a:endParaRPr lang="en-IN" dirty="0"/>
          </a:p>
        </p:txBody>
      </p:sp>
      <p:pic>
        <p:nvPicPr>
          <p:cNvPr id="6" name="object 6"/>
          <p:cNvPicPr/>
          <p:nvPr/>
        </p:nvPicPr>
        <p:blipFill>
          <a:blip r:embed="rId2" cstate="print"/>
          <a:stretch>
            <a:fillRect/>
          </a:stretch>
        </p:blipFill>
        <p:spPr>
          <a:xfrm>
            <a:off x="391418" y="2636912"/>
            <a:ext cx="4092436" cy="3744416"/>
          </a:xfrm>
          <a:prstGeom prst="rect">
            <a:avLst/>
          </a:prstGeom>
        </p:spPr>
      </p:pic>
      <p:pic>
        <p:nvPicPr>
          <p:cNvPr id="9" name="object 9"/>
          <p:cNvPicPr/>
          <p:nvPr/>
        </p:nvPicPr>
        <p:blipFill>
          <a:blip r:embed="rId3" cstate="print"/>
          <a:stretch>
            <a:fillRect/>
          </a:stretch>
        </p:blipFill>
        <p:spPr>
          <a:xfrm>
            <a:off x="4799856" y="3645024"/>
            <a:ext cx="6192688" cy="2729272"/>
          </a:xfrm>
          <a:prstGeom prst="rect">
            <a:avLst/>
          </a:prstGeom>
        </p:spPr>
      </p:pic>
      <p:pic>
        <p:nvPicPr>
          <p:cNvPr id="10" name="object 10"/>
          <p:cNvPicPr/>
          <p:nvPr/>
        </p:nvPicPr>
        <p:blipFill>
          <a:blip r:embed="rId4" cstate="print"/>
          <a:stretch>
            <a:fillRect/>
          </a:stretch>
        </p:blipFill>
        <p:spPr>
          <a:xfrm>
            <a:off x="5951984" y="2682402"/>
            <a:ext cx="3492500" cy="989329"/>
          </a:xfrm>
          <a:prstGeom prst="rect">
            <a:avLst/>
          </a:prstGeom>
        </p:spPr>
      </p:pic>
    </p:spTree>
    <p:extLst>
      <p:ext uri="{BB962C8B-B14F-4D97-AF65-F5344CB8AC3E}">
        <p14:creationId xmlns:p14="http://schemas.microsoft.com/office/powerpoint/2010/main" val="397244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850" y="411815"/>
            <a:ext cx="10058400" cy="1243930"/>
          </a:xfrm>
          <a:prstGeom prst="rect">
            <a:avLst/>
          </a:prstGeom>
        </p:spPr>
        <p:txBody>
          <a:bodyPr vert="horz" wrap="square" lIns="0" tIns="12700" rIns="0" bIns="0" rtlCol="0" anchor="b">
            <a:spAutoFit/>
          </a:bodyPr>
          <a:lstStyle/>
          <a:p>
            <a:pPr marL="3010535" marR="5080" indent="-2840990">
              <a:lnSpc>
                <a:spcPct val="100000"/>
              </a:lnSpc>
              <a:spcBef>
                <a:spcPts val="100"/>
              </a:spcBef>
            </a:pPr>
            <a:r>
              <a:rPr sz="4000" dirty="0"/>
              <a:t>Factors</a:t>
            </a:r>
            <a:r>
              <a:rPr sz="4000" spc="-185" dirty="0"/>
              <a:t> </a:t>
            </a:r>
            <a:r>
              <a:rPr sz="4000" dirty="0"/>
              <a:t>Affecting</a:t>
            </a:r>
            <a:r>
              <a:rPr sz="4000" spc="5" dirty="0"/>
              <a:t> </a:t>
            </a:r>
            <a:r>
              <a:rPr sz="4000" spc="-5" dirty="0"/>
              <a:t>Modulus</a:t>
            </a:r>
            <a:r>
              <a:rPr sz="4000" dirty="0"/>
              <a:t> of</a:t>
            </a:r>
            <a:r>
              <a:rPr sz="4000" spc="15" dirty="0"/>
              <a:t> </a:t>
            </a:r>
            <a:r>
              <a:rPr sz="4000" spc="-5" dirty="0"/>
              <a:t>Elasticity </a:t>
            </a:r>
            <a:r>
              <a:rPr sz="4000" dirty="0"/>
              <a:t>of </a:t>
            </a:r>
            <a:r>
              <a:rPr sz="4000" spc="-785" dirty="0"/>
              <a:t> </a:t>
            </a:r>
            <a:r>
              <a:rPr sz="4000" spc="-5" dirty="0"/>
              <a:t>Concrete</a:t>
            </a:r>
            <a:endParaRPr sz="4000" dirty="0"/>
          </a:p>
        </p:txBody>
      </p:sp>
      <p:sp>
        <p:nvSpPr>
          <p:cNvPr id="3" name="object 3"/>
          <p:cNvSpPr txBox="1"/>
          <p:nvPr/>
        </p:nvSpPr>
        <p:spPr>
          <a:xfrm>
            <a:off x="2059940" y="1739901"/>
            <a:ext cx="6167120" cy="985519"/>
          </a:xfrm>
          <a:prstGeom prst="rect">
            <a:avLst/>
          </a:prstGeom>
        </p:spPr>
        <p:txBody>
          <a:bodyPr vert="horz" wrap="square" lIns="0" tIns="12700" rIns="0" bIns="0" rtlCol="0">
            <a:spAutoFit/>
          </a:bodyPr>
          <a:lstStyle/>
          <a:p>
            <a:pPr marL="298450" indent="-285750">
              <a:spcBef>
                <a:spcPts val="100"/>
              </a:spcBef>
              <a:buFont typeface="Arial MT"/>
              <a:buChar char="•"/>
              <a:tabLst>
                <a:tab pos="297815" algn="l"/>
                <a:tab pos="298450" algn="l"/>
              </a:tabLst>
            </a:pPr>
            <a:r>
              <a:rPr sz="2400" b="1" spc="-5" dirty="0">
                <a:latin typeface="Times New Roman"/>
                <a:cs typeface="Times New Roman"/>
              </a:rPr>
              <a:t>Effects</a:t>
            </a:r>
            <a:r>
              <a:rPr sz="2400" b="1" spc="-10" dirty="0">
                <a:latin typeface="Times New Roman"/>
                <a:cs typeface="Times New Roman"/>
              </a:rPr>
              <a:t> </a:t>
            </a:r>
            <a:r>
              <a:rPr sz="2400" b="1" dirty="0">
                <a:latin typeface="Times New Roman"/>
                <a:cs typeface="Times New Roman"/>
              </a:rPr>
              <a:t>of</a:t>
            </a:r>
            <a:r>
              <a:rPr sz="2400" b="1" spc="5" dirty="0">
                <a:latin typeface="Times New Roman"/>
                <a:cs typeface="Times New Roman"/>
              </a:rPr>
              <a:t> </a:t>
            </a:r>
            <a:r>
              <a:rPr sz="2400" b="1" spc="-5" dirty="0">
                <a:latin typeface="Times New Roman"/>
                <a:cs typeface="Times New Roman"/>
              </a:rPr>
              <a:t>moisture</a:t>
            </a:r>
            <a:r>
              <a:rPr sz="2400" b="1" dirty="0">
                <a:latin typeface="Times New Roman"/>
                <a:cs typeface="Times New Roman"/>
              </a:rPr>
              <a:t> </a:t>
            </a:r>
            <a:r>
              <a:rPr sz="2400" b="1" spc="-5" dirty="0">
                <a:latin typeface="Times New Roman"/>
                <a:cs typeface="Times New Roman"/>
              </a:rPr>
              <a:t>condition</a:t>
            </a:r>
            <a:endParaRPr sz="2400" dirty="0">
              <a:latin typeface="Times New Roman"/>
              <a:cs typeface="Times New Roman"/>
            </a:endParaRPr>
          </a:p>
          <a:p>
            <a:pPr marL="298450" indent="-285750">
              <a:spcBef>
                <a:spcPts val="1800"/>
              </a:spcBef>
              <a:buFont typeface="Arial MT"/>
              <a:buChar char="•"/>
              <a:tabLst>
                <a:tab pos="297815" algn="l"/>
                <a:tab pos="298450" algn="l"/>
                <a:tab pos="1896110" algn="l"/>
                <a:tab pos="2885440" algn="l"/>
                <a:tab pos="3364865" algn="l"/>
                <a:tab pos="4048760" algn="l"/>
                <a:tab pos="5493385" algn="l"/>
              </a:tabLst>
            </a:pPr>
            <a:r>
              <a:rPr sz="2400" b="1" dirty="0">
                <a:latin typeface="Times New Roman"/>
                <a:cs typeface="Times New Roman"/>
              </a:rPr>
              <a:t>S</a:t>
            </a:r>
            <a:r>
              <a:rPr sz="2400" b="1" spc="-10" dirty="0">
                <a:latin typeface="Times New Roman"/>
                <a:cs typeface="Times New Roman"/>
              </a:rPr>
              <a:t>p</a:t>
            </a:r>
            <a:r>
              <a:rPr sz="2400" b="1" dirty="0">
                <a:latin typeface="Times New Roman"/>
                <a:cs typeface="Times New Roman"/>
              </a:rPr>
              <a:t>e</a:t>
            </a:r>
            <a:r>
              <a:rPr sz="2400" b="1" spc="-5" dirty="0">
                <a:latin typeface="Times New Roman"/>
                <a:cs typeface="Times New Roman"/>
              </a:rPr>
              <a:t>c</a:t>
            </a:r>
            <a:r>
              <a:rPr sz="2400" b="1" dirty="0">
                <a:latin typeface="Times New Roman"/>
                <a:cs typeface="Times New Roman"/>
              </a:rPr>
              <a:t>i</a:t>
            </a:r>
            <a:r>
              <a:rPr sz="2400" b="1" spc="5" dirty="0">
                <a:latin typeface="Times New Roman"/>
                <a:cs typeface="Times New Roman"/>
              </a:rPr>
              <a:t>m</a:t>
            </a:r>
            <a:r>
              <a:rPr sz="2400" b="1" dirty="0">
                <a:latin typeface="Times New Roman"/>
                <a:cs typeface="Times New Roman"/>
              </a:rPr>
              <a:t>e</a:t>
            </a:r>
            <a:r>
              <a:rPr sz="2400" b="1" spc="-10" dirty="0">
                <a:latin typeface="Times New Roman"/>
                <a:cs typeface="Times New Roman"/>
              </a:rPr>
              <a:t>n</a:t>
            </a:r>
            <a:r>
              <a:rPr sz="2400" b="1" dirty="0">
                <a:latin typeface="Times New Roman"/>
                <a:cs typeface="Times New Roman"/>
              </a:rPr>
              <a:t>s	tested	in	d</a:t>
            </a:r>
            <a:r>
              <a:rPr sz="2400" b="1" spc="-5" dirty="0">
                <a:latin typeface="Times New Roman"/>
                <a:cs typeface="Times New Roman"/>
              </a:rPr>
              <a:t>r</a:t>
            </a:r>
            <a:r>
              <a:rPr sz="2400" b="1" dirty="0">
                <a:latin typeface="Times New Roman"/>
                <a:cs typeface="Times New Roman"/>
              </a:rPr>
              <a:t>y	</a:t>
            </a:r>
            <a:r>
              <a:rPr sz="2400" b="1" spc="-5" dirty="0">
                <a:latin typeface="Times New Roman"/>
                <a:cs typeface="Times New Roman"/>
              </a:rPr>
              <a:t>c</a:t>
            </a:r>
            <a:r>
              <a:rPr sz="2400" b="1" spc="5" dirty="0">
                <a:latin typeface="Times New Roman"/>
                <a:cs typeface="Times New Roman"/>
              </a:rPr>
              <a:t>o</a:t>
            </a:r>
            <a:r>
              <a:rPr sz="2400" b="1" spc="-10" dirty="0">
                <a:latin typeface="Times New Roman"/>
                <a:cs typeface="Times New Roman"/>
              </a:rPr>
              <a:t>nd</a:t>
            </a:r>
            <a:r>
              <a:rPr sz="2400" b="1" dirty="0">
                <a:latin typeface="Times New Roman"/>
                <a:cs typeface="Times New Roman"/>
              </a:rPr>
              <a:t>i</a:t>
            </a:r>
            <a:r>
              <a:rPr sz="2400" b="1" spc="5" dirty="0">
                <a:latin typeface="Times New Roman"/>
                <a:cs typeface="Times New Roman"/>
              </a:rPr>
              <a:t>t</a:t>
            </a:r>
            <a:r>
              <a:rPr sz="2400" b="1" dirty="0">
                <a:latin typeface="Times New Roman"/>
                <a:cs typeface="Times New Roman"/>
              </a:rPr>
              <a:t>ion	</a:t>
            </a:r>
            <a:r>
              <a:rPr sz="2400" b="1" spc="-10" dirty="0">
                <a:latin typeface="Times New Roman"/>
                <a:cs typeface="Times New Roman"/>
              </a:rPr>
              <a:t>s</a:t>
            </a:r>
            <a:r>
              <a:rPr sz="2400" b="1" dirty="0">
                <a:latin typeface="Times New Roman"/>
                <a:cs typeface="Times New Roman"/>
              </a:rPr>
              <a:t>how</a:t>
            </a:r>
            <a:endParaRPr sz="2400" dirty="0">
              <a:latin typeface="Times New Roman"/>
              <a:cs typeface="Times New Roman"/>
            </a:endParaRPr>
          </a:p>
        </p:txBody>
      </p:sp>
      <p:sp>
        <p:nvSpPr>
          <p:cNvPr id="4" name="object 4"/>
          <p:cNvSpPr txBox="1"/>
          <p:nvPr/>
        </p:nvSpPr>
        <p:spPr>
          <a:xfrm>
            <a:off x="8423707" y="2334259"/>
            <a:ext cx="1605915" cy="391160"/>
          </a:xfrm>
          <a:prstGeom prst="rect">
            <a:avLst/>
          </a:prstGeom>
        </p:spPr>
        <p:txBody>
          <a:bodyPr vert="horz" wrap="square" lIns="0" tIns="12700" rIns="0" bIns="0" rtlCol="0">
            <a:spAutoFit/>
          </a:bodyPr>
          <a:lstStyle/>
          <a:p>
            <a:pPr marL="12700">
              <a:spcBef>
                <a:spcPts val="100"/>
              </a:spcBef>
              <a:tabLst>
                <a:tab pos="982980" algn="l"/>
              </a:tabLst>
            </a:pPr>
            <a:r>
              <a:rPr sz="2400" b="1" dirty="0">
                <a:latin typeface="Times New Roman"/>
                <a:cs typeface="Times New Roman"/>
              </a:rPr>
              <a:t>a</a:t>
            </a:r>
            <a:r>
              <a:rPr sz="2400" b="1" spc="-5" dirty="0">
                <a:latin typeface="Times New Roman"/>
                <a:cs typeface="Times New Roman"/>
              </a:rPr>
              <a:t>b</a:t>
            </a:r>
            <a:r>
              <a:rPr sz="2400" b="1" dirty="0">
                <a:latin typeface="Times New Roman"/>
                <a:cs typeface="Times New Roman"/>
              </a:rPr>
              <a:t>o</a:t>
            </a:r>
            <a:r>
              <a:rPr sz="2400" b="1" spc="-5" dirty="0">
                <a:latin typeface="Times New Roman"/>
                <a:cs typeface="Times New Roman"/>
              </a:rPr>
              <a:t>u</a:t>
            </a:r>
            <a:r>
              <a:rPr sz="2400" b="1" dirty="0">
                <a:latin typeface="Times New Roman"/>
                <a:cs typeface="Times New Roman"/>
              </a:rPr>
              <a:t>t	15%</a:t>
            </a:r>
            <a:endParaRPr sz="2400">
              <a:latin typeface="Times New Roman"/>
              <a:cs typeface="Times New Roman"/>
            </a:endParaRPr>
          </a:p>
        </p:txBody>
      </p:sp>
      <p:sp>
        <p:nvSpPr>
          <p:cNvPr id="5" name="object 5"/>
          <p:cNvSpPr txBox="1"/>
          <p:nvPr/>
        </p:nvSpPr>
        <p:spPr>
          <a:xfrm>
            <a:off x="2345689" y="2700020"/>
            <a:ext cx="6012180" cy="756920"/>
          </a:xfrm>
          <a:prstGeom prst="rect">
            <a:avLst/>
          </a:prstGeom>
        </p:spPr>
        <p:txBody>
          <a:bodyPr vert="horz" wrap="square" lIns="0" tIns="12700" rIns="0" bIns="0" rtlCol="0">
            <a:spAutoFit/>
          </a:bodyPr>
          <a:lstStyle/>
          <a:p>
            <a:pPr marL="12700" marR="5080">
              <a:spcBef>
                <a:spcPts val="100"/>
              </a:spcBef>
              <a:tabLst>
                <a:tab pos="1351915" algn="l"/>
                <a:tab pos="1557655" algn="l"/>
                <a:tab pos="1826895" algn="l"/>
                <a:tab pos="2246630" algn="l"/>
                <a:tab pos="2595880" algn="l"/>
                <a:tab pos="2863215" algn="l"/>
                <a:tab pos="4073525" algn="l"/>
                <a:tab pos="4203065" algn="l"/>
                <a:tab pos="4672330" algn="l"/>
                <a:tab pos="4695190" algn="l"/>
                <a:tab pos="5337175" algn="l"/>
              </a:tabLst>
            </a:pPr>
            <a:r>
              <a:rPr sz="2400" b="1" dirty="0">
                <a:latin typeface="Times New Roman"/>
                <a:cs typeface="Times New Roman"/>
              </a:rPr>
              <a:t>d</a:t>
            </a:r>
            <a:r>
              <a:rPr sz="2400" b="1" spc="-5" dirty="0">
                <a:latin typeface="Times New Roman"/>
                <a:cs typeface="Times New Roman"/>
              </a:rPr>
              <a:t>e</a:t>
            </a:r>
            <a:r>
              <a:rPr sz="2400" b="1" dirty="0">
                <a:latin typeface="Times New Roman"/>
                <a:cs typeface="Times New Roman"/>
              </a:rPr>
              <a:t>crea</a:t>
            </a:r>
            <a:r>
              <a:rPr sz="2400" b="1" spc="-5" dirty="0">
                <a:latin typeface="Times New Roman"/>
                <a:cs typeface="Times New Roman"/>
              </a:rPr>
              <a:t>s</a:t>
            </a:r>
            <a:r>
              <a:rPr sz="2400" b="1" dirty="0">
                <a:latin typeface="Times New Roman"/>
                <a:cs typeface="Times New Roman"/>
              </a:rPr>
              <a:t>e	in	elastic	mo</a:t>
            </a:r>
            <a:r>
              <a:rPr sz="2400" b="1" spc="-5" dirty="0">
                <a:latin typeface="Times New Roman"/>
                <a:cs typeface="Times New Roman"/>
              </a:rPr>
              <a:t>d</a:t>
            </a:r>
            <a:r>
              <a:rPr sz="2400" b="1" dirty="0">
                <a:latin typeface="Times New Roman"/>
                <a:cs typeface="Times New Roman"/>
              </a:rPr>
              <a:t>ul</a:t>
            </a:r>
            <a:r>
              <a:rPr sz="2400" b="1" spc="-10" dirty="0">
                <a:latin typeface="Times New Roman"/>
                <a:cs typeface="Times New Roman"/>
              </a:rPr>
              <a:t>u</a:t>
            </a:r>
            <a:r>
              <a:rPr sz="2400" b="1" dirty="0">
                <a:latin typeface="Times New Roman"/>
                <a:cs typeface="Times New Roman"/>
              </a:rPr>
              <a:t>s		</a:t>
            </a:r>
            <a:r>
              <a:rPr sz="2400" b="1" spc="-10" dirty="0">
                <a:latin typeface="Times New Roman"/>
                <a:cs typeface="Times New Roman"/>
              </a:rPr>
              <a:t>a</a:t>
            </a:r>
            <a:r>
              <a:rPr sz="2400" b="1" dirty="0">
                <a:latin typeface="Times New Roman"/>
                <a:cs typeface="Times New Roman"/>
              </a:rPr>
              <a:t>s		com</a:t>
            </a:r>
            <a:r>
              <a:rPr sz="2400" b="1" spc="-5" dirty="0">
                <a:latin typeface="Times New Roman"/>
                <a:cs typeface="Times New Roman"/>
              </a:rPr>
              <a:t>p</a:t>
            </a:r>
            <a:r>
              <a:rPr sz="2400" b="1" spc="5" dirty="0">
                <a:latin typeface="Times New Roman"/>
                <a:cs typeface="Times New Roman"/>
              </a:rPr>
              <a:t>a</a:t>
            </a:r>
            <a:r>
              <a:rPr sz="2400" b="1" spc="-5" dirty="0">
                <a:latin typeface="Times New Roman"/>
                <a:cs typeface="Times New Roman"/>
              </a:rPr>
              <a:t>r</a:t>
            </a:r>
            <a:r>
              <a:rPr sz="2400" b="1" dirty="0">
                <a:latin typeface="Times New Roman"/>
                <a:cs typeface="Times New Roman"/>
              </a:rPr>
              <a:t>ed  </a:t>
            </a:r>
            <a:r>
              <a:rPr sz="2400" b="1" spc="-5" dirty="0">
                <a:latin typeface="Times New Roman"/>
                <a:cs typeface="Times New Roman"/>
              </a:rPr>
              <a:t>specimens</a:t>
            </a:r>
            <a:r>
              <a:rPr sz="2400" spc="-5" dirty="0">
                <a:latin typeface="Times New Roman"/>
                <a:cs typeface="Times New Roman"/>
              </a:rPr>
              <a:t>.	</a:t>
            </a:r>
            <a:r>
              <a:rPr sz="2400" dirty="0">
                <a:latin typeface="Times New Roman"/>
                <a:cs typeface="Times New Roman"/>
              </a:rPr>
              <a:t>This	</a:t>
            </a:r>
            <a:r>
              <a:rPr sz="2400" spc="5" dirty="0">
                <a:latin typeface="Times New Roman"/>
                <a:cs typeface="Times New Roman"/>
              </a:rPr>
              <a:t>is	</a:t>
            </a:r>
            <a:r>
              <a:rPr sz="2400" dirty="0">
                <a:latin typeface="Times New Roman"/>
                <a:cs typeface="Times New Roman"/>
              </a:rPr>
              <a:t>explained	by	the	</a:t>
            </a:r>
            <a:r>
              <a:rPr sz="2400" spc="-5" dirty="0">
                <a:latin typeface="Times New Roman"/>
                <a:cs typeface="Times New Roman"/>
              </a:rPr>
              <a:t>fact</a:t>
            </a:r>
            <a:endParaRPr sz="2400" dirty="0">
              <a:latin typeface="Times New Roman"/>
              <a:cs typeface="Times New Roman"/>
            </a:endParaRPr>
          </a:p>
        </p:txBody>
      </p:sp>
      <p:sp>
        <p:nvSpPr>
          <p:cNvPr id="6" name="object 6"/>
          <p:cNvSpPr txBox="1"/>
          <p:nvPr/>
        </p:nvSpPr>
        <p:spPr>
          <a:xfrm>
            <a:off x="8419704" y="2700020"/>
            <a:ext cx="1718945" cy="756920"/>
          </a:xfrm>
          <a:prstGeom prst="rect">
            <a:avLst/>
          </a:prstGeom>
        </p:spPr>
        <p:txBody>
          <a:bodyPr vert="horz" wrap="square" lIns="0" tIns="12700" rIns="0" bIns="0" rtlCol="0">
            <a:spAutoFit/>
          </a:bodyPr>
          <a:lstStyle/>
          <a:p>
            <a:pPr marL="146050">
              <a:spcBef>
                <a:spcPts val="100"/>
              </a:spcBef>
              <a:tabLst>
                <a:tab pos="622300" algn="l"/>
                <a:tab pos="1249680" algn="l"/>
              </a:tabLst>
            </a:pPr>
            <a:r>
              <a:rPr sz="2400" b="1" dirty="0">
                <a:latin typeface="Times New Roman"/>
                <a:cs typeface="Times New Roman"/>
              </a:rPr>
              <a:t>to	</a:t>
            </a: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a:t>
            </a:r>
            <a:r>
              <a:rPr sz="2400" b="1" spc="-15" dirty="0">
                <a:latin typeface="Times New Roman"/>
                <a:cs typeface="Times New Roman"/>
              </a:rPr>
              <a:t>w</a:t>
            </a:r>
            <a:r>
              <a:rPr sz="2400" b="1" dirty="0">
                <a:latin typeface="Times New Roman"/>
                <a:cs typeface="Times New Roman"/>
              </a:rPr>
              <a:t>et</a:t>
            </a:r>
            <a:endParaRPr sz="2400">
              <a:latin typeface="Times New Roman"/>
              <a:cs typeface="Times New Roman"/>
            </a:endParaRPr>
          </a:p>
          <a:p>
            <a:pPr marL="12700"/>
            <a:r>
              <a:rPr sz="2400" spc="-5" dirty="0">
                <a:latin typeface="Times New Roman"/>
                <a:cs typeface="Times New Roman"/>
              </a:rPr>
              <a:t>that</a:t>
            </a:r>
            <a:endParaRPr sz="2400">
              <a:latin typeface="Times New Roman"/>
              <a:cs typeface="Times New Roman"/>
            </a:endParaRPr>
          </a:p>
        </p:txBody>
      </p:sp>
      <p:sp>
        <p:nvSpPr>
          <p:cNvPr id="7" name="object 7"/>
          <p:cNvSpPr txBox="1"/>
          <p:nvPr/>
        </p:nvSpPr>
        <p:spPr>
          <a:xfrm>
            <a:off x="9169160" y="3065779"/>
            <a:ext cx="823594"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dr</a:t>
            </a:r>
            <a:r>
              <a:rPr sz="2400" spc="15" dirty="0">
                <a:latin typeface="Times New Roman"/>
                <a:cs typeface="Times New Roman"/>
              </a:rPr>
              <a:t>y</a:t>
            </a:r>
            <a:r>
              <a:rPr sz="2400" spc="10" dirty="0">
                <a:latin typeface="Times New Roman"/>
                <a:cs typeface="Times New Roman"/>
              </a:rPr>
              <a:t>i</a:t>
            </a:r>
            <a:r>
              <a:rPr sz="2400" spc="-10" dirty="0">
                <a:latin typeface="Times New Roman"/>
                <a:cs typeface="Times New Roman"/>
              </a:rPr>
              <a:t>n</a:t>
            </a:r>
            <a:r>
              <a:rPr sz="2400" dirty="0">
                <a:latin typeface="Times New Roman"/>
                <a:cs typeface="Times New Roman"/>
              </a:rPr>
              <a:t>g</a:t>
            </a:r>
            <a:endParaRPr sz="2400">
              <a:latin typeface="Times New Roman"/>
              <a:cs typeface="Times New Roman"/>
            </a:endParaRPr>
          </a:p>
        </p:txBody>
      </p:sp>
      <p:sp>
        <p:nvSpPr>
          <p:cNvPr id="8" name="object 8"/>
          <p:cNvSpPr txBox="1"/>
          <p:nvPr/>
        </p:nvSpPr>
        <p:spPr>
          <a:xfrm>
            <a:off x="2059941" y="3431540"/>
            <a:ext cx="8080375" cy="2082800"/>
          </a:xfrm>
          <a:prstGeom prst="rect">
            <a:avLst/>
          </a:prstGeom>
        </p:spPr>
        <p:txBody>
          <a:bodyPr vert="horz" wrap="square" lIns="0" tIns="12700" rIns="0" bIns="0" rtlCol="0">
            <a:spAutoFit/>
          </a:bodyPr>
          <a:lstStyle/>
          <a:p>
            <a:pPr marL="298450" marR="5080">
              <a:spcBef>
                <a:spcPts val="100"/>
              </a:spcBef>
              <a:tabLst>
                <a:tab pos="1687830" algn="l"/>
                <a:tab pos="2599055" algn="l"/>
                <a:tab pos="4333875" algn="l"/>
                <a:tab pos="4714240" algn="l"/>
                <a:tab pos="5230495" algn="l"/>
                <a:tab pos="6527800" algn="l"/>
                <a:tab pos="7322184" algn="l"/>
              </a:tabLst>
            </a:pPr>
            <a:r>
              <a:rPr sz="2400" dirty="0">
                <a:latin typeface="Times New Roman"/>
                <a:cs typeface="Times New Roman"/>
              </a:rPr>
              <a:t>p</a:t>
            </a:r>
            <a:r>
              <a:rPr sz="2400" spc="5" dirty="0">
                <a:latin typeface="Times New Roman"/>
                <a:cs typeface="Times New Roman"/>
              </a:rPr>
              <a:t>r</a:t>
            </a:r>
            <a:r>
              <a:rPr sz="2400" dirty="0">
                <a:latin typeface="Times New Roman"/>
                <a:cs typeface="Times New Roman"/>
              </a:rPr>
              <a:t>oduc</a:t>
            </a:r>
            <a:r>
              <a:rPr sz="2400" spc="-5" dirty="0">
                <a:latin typeface="Times New Roman"/>
                <a:cs typeface="Times New Roman"/>
              </a:rPr>
              <a:t>e</a:t>
            </a:r>
            <a:r>
              <a:rPr sz="2400" dirty="0">
                <a:latin typeface="Times New Roman"/>
                <a:cs typeface="Times New Roman"/>
              </a:rPr>
              <a:t>s	</a:t>
            </a:r>
            <a:r>
              <a:rPr sz="2400" spc="-30" dirty="0">
                <a:latin typeface="Times New Roman"/>
                <a:cs typeface="Times New Roman"/>
              </a:rPr>
              <a:t>m</a:t>
            </a:r>
            <a:r>
              <a:rPr sz="2400" dirty="0">
                <a:latin typeface="Times New Roman"/>
                <a:cs typeface="Times New Roman"/>
              </a:rPr>
              <a:t>o</a:t>
            </a:r>
            <a:r>
              <a:rPr sz="2400" spc="5" dirty="0">
                <a:latin typeface="Times New Roman"/>
                <a:cs typeface="Times New Roman"/>
              </a:rPr>
              <a:t>r</a:t>
            </a:r>
            <a:r>
              <a:rPr sz="2400" dirty="0">
                <a:latin typeface="Times New Roman"/>
                <a:cs typeface="Times New Roman"/>
              </a:rPr>
              <a:t>e	</a:t>
            </a:r>
            <a:r>
              <a:rPr sz="2400" spc="-20" dirty="0">
                <a:latin typeface="Times New Roman"/>
                <a:cs typeface="Times New Roman"/>
              </a:rPr>
              <a:t>m</a:t>
            </a:r>
            <a:r>
              <a:rPr sz="2400" dirty="0">
                <a:latin typeface="Times New Roman"/>
                <a:cs typeface="Times New Roman"/>
              </a:rPr>
              <a:t>icro-c</a:t>
            </a:r>
            <a:r>
              <a:rPr sz="2400" spc="5" dirty="0">
                <a:latin typeface="Times New Roman"/>
                <a:cs typeface="Times New Roman"/>
              </a:rPr>
              <a:t>r</a:t>
            </a:r>
            <a:r>
              <a:rPr sz="2400" dirty="0">
                <a:latin typeface="Times New Roman"/>
                <a:cs typeface="Times New Roman"/>
              </a:rPr>
              <a:t>a</a:t>
            </a:r>
            <a:r>
              <a:rPr sz="2400" spc="-5" dirty="0">
                <a:latin typeface="Times New Roman"/>
                <a:cs typeface="Times New Roman"/>
              </a:rPr>
              <a:t>c</a:t>
            </a:r>
            <a:r>
              <a:rPr sz="2400" dirty="0">
                <a:latin typeface="Times New Roman"/>
                <a:cs typeface="Times New Roman"/>
              </a:rPr>
              <a:t>ks	in	the	t</a:t>
            </a:r>
            <a:r>
              <a:rPr sz="2400" spc="5" dirty="0">
                <a:latin typeface="Times New Roman"/>
                <a:cs typeface="Times New Roman"/>
              </a:rPr>
              <a:t>r</a:t>
            </a:r>
            <a:r>
              <a:rPr sz="2400" spc="-5" dirty="0">
                <a:latin typeface="Times New Roman"/>
                <a:cs typeface="Times New Roman"/>
              </a:rPr>
              <a:t>a</a:t>
            </a:r>
            <a:r>
              <a:rPr sz="2400" dirty="0">
                <a:latin typeface="Times New Roman"/>
                <a:cs typeface="Times New Roman"/>
              </a:rPr>
              <a:t>nsi</a:t>
            </a:r>
            <a:r>
              <a:rPr sz="2400" spc="10" dirty="0">
                <a:latin typeface="Times New Roman"/>
                <a:cs typeface="Times New Roman"/>
              </a:rPr>
              <a:t>t</a:t>
            </a:r>
            <a:r>
              <a:rPr sz="2400" dirty="0">
                <a:latin typeface="Times New Roman"/>
                <a:cs typeface="Times New Roman"/>
              </a:rPr>
              <a:t>ion	z</a:t>
            </a:r>
            <a:r>
              <a:rPr sz="2400" spc="-10" dirty="0">
                <a:latin typeface="Times New Roman"/>
                <a:cs typeface="Times New Roman"/>
              </a:rPr>
              <a:t>o</a:t>
            </a:r>
            <a:r>
              <a:rPr sz="2400" dirty="0">
                <a:latin typeface="Times New Roman"/>
                <a:cs typeface="Times New Roman"/>
              </a:rPr>
              <a:t>ne,	</a:t>
            </a:r>
            <a:r>
              <a:rPr sz="2400" spc="-5" dirty="0">
                <a:latin typeface="Times New Roman"/>
                <a:cs typeface="Times New Roman"/>
              </a:rPr>
              <a:t>w</a:t>
            </a:r>
            <a:r>
              <a:rPr sz="2400" dirty="0">
                <a:latin typeface="Times New Roman"/>
                <a:cs typeface="Times New Roman"/>
              </a:rPr>
              <a:t>hich  </a:t>
            </a:r>
            <a:r>
              <a:rPr sz="2400" spc="-5" dirty="0">
                <a:latin typeface="Times New Roman"/>
                <a:cs typeface="Times New Roman"/>
              </a:rPr>
              <a:t>affects</a:t>
            </a:r>
            <a:r>
              <a:rPr sz="2400" dirty="0">
                <a:latin typeface="Times New Roman"/>
                <a:cs typeface="Times New Roman"/>
              </a:rPr>
              <a:t> the </a:t>
            </a:r>
            <a:r>
              <a:rPr sz="2400" spc="-5" dirty="0">
                <a:latin typeface="Times New Roman"/>
                <a:cs typeface="Times New Roman"/>
              </a:rPr>
              <a:t>stress-strain</a:t>
            </a:r>
            <a:r>
              <a:rPr sz="2400" dirty="0">
                <a:latin typeface="Times New Roman"/>
                <a:cs typeface="Times New Roman"/>
              </a:rPr>
              <a:t> </a:t>
            </a:r>
            <a:r>
              <a:rPr sz="2400" spc="-5" dirty="0">
                <a:latin typeface="Times New Roman"/>
                <a:cs typeface="Times New Roman"/>
              </a:rPr>
              <a:t>behavior</a:t>
            </a:r>
            <a:r>
              <a:rPr sz="2400" spc="5"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the concrete.</a:t>
            </a:r>
          </a:p>
          <a:p>
            <a:pPr marL="298450" marR="8255" indent="-285750">
              <a:spcBef>
                <a:spcPts val="1800"/>
              </a:spcBef>
              <a:buFont typeface="Arial MT"/>
              <a:buChar char="•"/>
              <a:tabLst>
                <a:tab pos="297815" algn="l"/>
                <a:tab pos="298450" algn="l"/>
                <a:tab pos="1053465" algn="l"/>
                <a:tab pos="1110615" algn="l"/>
                <a:tab pos="1437005" algn="l"/>
                <a:tab pos="2701925" algn="l"/>
                <a:tab pos="3135630" algn="l"/>
                <a:tab pos="3620135" algn="l"/>
                <a:tab pos="4007485" algn="l"/>
                <a:tab pos="4421505" algn="l"/>
                <a:tab pos="4630420" algn="l"/>
                <a:tab pos="5132070" algn="l"/>
                <a:tab pos="5868670" algn="l"/>
                <a:tab pos="6398895" algn="l"/>
                <a:tab pos="6903720" algn="l"/>
                <a:tab pos="7354570" algn="l"/>
              </a:tabLst>
            </a:pP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is	is	o</a:t>
            </a:r>
            <a:r>
              <a:rPr sz="2400" b="1" spc="-5" dirty="0">
                <a:latin typeface="Times New Roman"/>
                <a:cs typeface="Times New Roman"/>
              </a:rPr>
              <a:t>p</a:t>
            </a:r>
            <a:r>
              <a:rPr sz="2400" b="1" spc="-10" dirty="0">
                <a:latin typeface="Times New Roman"/>
                <a:cs typeface="Times New Roman"/>
              </a:rPr>
              <a:t>p</a:t>
            </a:r>
            <a:r>
              <a:rPr sz="2400" b="1" dirty="0">
                <a:latin typeface="Times New Roman"/>
                <a:cs typeface="Times New Roman"/>
              </a:rPr>
              <a:t>osi</a:t>
            </a:r>
            <a:r>
              <a:rPr sz="2400" b="1" spc="5" dirty="0">
                <a:latin typeface="Times New Roman"/>
                <a:cs typeface="Times New Roman"/>
              </a:rPr>
              <a:t>t</a:t>
            </a:r>
            <a:r>
              <a:rPr sz="2400" b="1" dirty="0">
                <a:latin typeface="Times New Roman"/>
                <a:cs typeface="Times New Roman"/>
              </a:rPr>
              <a:t>e	to	its	e</a:t>
            </a:r>
            <a:r>
              <a:rPr sz="2400" b="1" spc="5" dirty="0">
                <a:latin typeface="Times New Roman"/>
                <a:cs typeface="Times New Roman"/>
              </a:rPr>
              <a:t>f</a:t>
            </a:r>
            <a:r>
              <a:rPr sz="2400" b="1" dirty="0">
                <a:latin typeface="Times New Roman"/>
                <a:cs typeface="Times New Roman"/>
              </a:rPr>
              <a:t>fects	on	com</a:t>
            </a:r>
            <a:r>
              <a:rPr sz="2400" b="1" spc="-5" dirty="0">
                <a:latin typeface="Times New Roman"/>
                <a:cs typeface="Times New Roman"/>
              </a:rPr>
              <a:t>p</a:t>
            </a:r>
            <a:r>
              <a:rPr sz="2400" b="1" dirty="0">
                <a:latin typeface="Times New Roman"/>
                <a:cs typeface="Times New Roman"/>
              </a:rPr>
              <a:t>res</a:t>
            </a:r>
            <a:r>
              <a:rPr sz="2400" b="1" spc="-10" dirty="0">
                <a:latin typeface="Times New Roman"/>
                <a:cs typeface="Times New Roman"/>
              </a:rPr>
              <a:t>s</a:t>
            </a:r>
            <a:r>
              <a:rPr sz="2400" b="1" dirty="0">
                <a:latin typeface="Times New Roman"/>
                <a:cs typeface="Times New Roman"/>
              </a:rPr>
              <a:t>ive	</a:t>
            </a:r>
            <a:r>
              <a:rPr sz="2400" b="1" spc="-10" dirty="0">
                <a:latin typeface="Times New Roman"/>
                <a:cs typeface="Times New Roman"/>
              </a:rPr>
              <a:t>s</a:t>
            </a:r>
            <a:r>
              <a:rPr sz="2400" b="1" spc="5" dirty="0">
                <a:latin typeface="Times New Roman"/>
                <a:cs typeface="Times New Roman"/>
              </a:rPr>
              <a:t>t</a:t>
            </a:r>
            <a:r>
              <a:rPr sz="2400" b="1" spc="-5" dirty="0">
                <a:latin typeface="Times New Roman"/>
                <a:cs typeface="Times New Roman"/>
              </a:rPr>
              <a:t>r</a:t>
            </a:r>
            <a:r>
              <a:rPr sz="2400" b="1" dirty="0">
                <a:latin typeface="Times New Roman"/>
                <a:cs typeface="Times New Roman"/>
              </a:rPr>
              <a:t>e</a:t>
            </a:r>
            <a:r>
              <a:rPr sz="2400" b="1" spc="-10" dirty="0">
                <a:latin typeface="Times New Roman"/>
                <a:cs typeface="Times New Roman"/>
              </a:rPr>
              <a:t>n</a:t>
            </a:r>
            <a:r>
              <a:rPr sz="2400" b="1" dirty="0">
                <a:latin typeface="Times New Roman"/>
                <a:cs typeface="Times New Roman"/>
              </a:rPr>
              <a:t>g</a:t>
            </a: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  </a:t>
            </a:r>
            <a:r>
              <a:rPr sz="2400" b="1" spc="-5" dirty="0">
                <a:latin typeface="Times New Roman"/>
                <a:cs typeface="Times New Roman"/>
              </a:rPr>
              <a:t>The</a:t>
            </a:r>
            <a:r>
              <a:rPr sz="2400" b="1" spc="245" dirty="0">
                <a:latin typeface="Times New Roman"/>
                <a:cs typeface="Times New Roman"/>
              </a:rPr>
              <a:t> </a:t>
            </a:r>
            <a:r>
              <a:rPr sz="2400" b="1" spc="-5" dirty="0">
                <a:latin typeface="Times New Roman"/>
                <a:cs typeface="Times New Roman"/>
              </a:rPr>
              <a:t>compressive	strength	</a:t>
            </a:r>
            <a:r>
              <a:rPr sz="2400" b="1" dirty="0">
                <a:latin typeface="Times New Roman"/>
                <a:cs typeface="Times New Roman"/>
              </a:rPr>
              <a:t>is	</a:t>
            </a:r>
            <a:r>
              <a:rPr sz="2400" b="1" spc="-5" dirty="0">
                <a:latin typeface="Times New Roman"/>
                <a:cs typeface="Times New Roman"/>
              </a:rPr>
              <a:t>increased	by	about	</a:t>
            </a:r>
            <a:r>
              <a:rPr sz="2400" b="1" dirty="0">
                <a:latin typeface="Times New Roman"/>
                <a:cs typeface="Times New Roman"/>
              </a:rPr>
              <a:t>15% </a:t>
            </a:r>
            <a:r>
              <a:rPr sz="2400" b="1" spc="5" dirty="0">
                <a:latin typeface="Times New Roman"/>
                <a:cs typeface="Times New Roman"/>
              </a:rPr>
              <a:t> </a:t>
            </a:r>
            <a:r>
              <a:rPr sz="2400" spc="-5" dirty="0">
                <a:latin typeface="Times New Roman"/>
                <a:cs typeface="Times New Roman"/>
              </a:rPr>
              <a:t>when		tested</a:t>
            </a:r>
            <a:r>
              <a:rPr sz="2400" spc="-10" dirty="0">
                <a:latin typeface="Times New Roman"/>
                <a:cs typeface="Times New Roman"/>
              </a:rPr>
              <a:t> </a:t>
            </a:r>
            <a:r>
              <a:rPr sz="2400" dirty="0">
                <a:latin typeface="Times New Roman"/>
                <a:cs typeface="Times New Roman"/>
              </a:rPr>
              <a:t>dry</a:t>
            </a:r>
            <a:r>
              <a:rPr sz="2400" spc="15" dirty="0">
                <a:latin typeface="Times New Roman"/>
                <a:cs typeface="Times New Roman"/>
              </a:rPr>
              <a:t> </a:t>
            </a:r>
            <a:r>
              <a:rPr sz="2400" dirty="0">
                <a:latin typeface="Times New Roman"/>
                <a:cs typeface="Times New Roman"/>
              </a:rPr>
              <a:t>as </a:t>
            </a:r>
            <a:r>
              <a:rPr sz="2400" spc="-5" dirty="0">
                <a:latin typeface="Times New Roman"/>
                <a:cs typeface="Times New Roman"/>
              </a:rPr>
              <a:t>compared</a:t>
            </a:r>
            <a:r>
              <a:rPr sz="2400" dirty="0">
                <a:latin typeface="Times New Roman"/>
                <a:cs typeface="Times New Roman"/>
              </a:rPr>
              <a:t> with</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wet</a:t>
            </a:r>
            <a:r>
              <a:rPr sz="2400" dirty="0">
                <a:latin typeface="Times New Roman"/>
                <a:cs typeface="Times New Roman"/>
              </a:rPr>
              <a:t> </a:t>
            </a:r>
            <a:r>
              <a:rPr sz="2400" spc="-5" dirty="0">
                <a:latin typeface="Times New Roman"/>
                <a:cs typeface="Times New Roman"/>
              </a:rPr>
              <a:t>specimens</a:t>
            </a:r>
            <a:endParaRPr sz="2400" dirty="0">
              <a:latin typeface="Times New Roman"/>
              <a:cs typeface="Times New Roman"/>
            </a:endParaRPr>
          </a:p>
        </p:txBody>
      </p:sp>
    </p:spTree>
    <p:extLst>
      <p:ext uri="{BB962C8B-B14F-4D97-AF65-F5344CB8AC3E}">
        <p14:creationId xmlns:p14="http://schemas.microsoft.com/office/powerpoint/2010/main" val="4342946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70320"/>
            <a:ext cx="10058400" cy="1367041"/>
          </a:xfrm>
          <a:prstGeom prst="rect">
            <a:avLst/>
          </a:prstGeom>
        </p:spPr>
        <p:txBody>
          <a:bodyPr vert="horz" wrap="square" lIns="0" tIns="12700" rIns="0" bIns="0" rtlCol="0" anchor="b">
            <a:spAutoFit/>
          </a:bodyPr>
          <a:lstStyle/>
          <a:p>
            <a:pPr marL="3010535" marR="5080" indent="-2840990">
              <a:lnSpc>
                <a:spcPct val="100000"/>
              </a:lnSpc>
              <a:spcBef>
                <a:spcPts val="100"/>
              </a:spcBef>
            </a:pPr>
            <a:r>
              <a:rPr sz="4400" dirty="0"/>
              <a:t>Factors</a:t>
            </a:r>
            <a:r>
              <a:rPr sz="4400" spc="-185" dirty="0"/>
              <a:t> </a:t>
            </a:r>
            <a:r>
              <a:rPr sz="4400" dirty="0"/>
              <a:t>Affecting</a:t>
            </a:r>
            <a:r>
              <a:rPr sz="4400" spc="5" dirty="0"/>
              <a:t> </a:t>
            </a:r>
            <a:r>
              <a:rPr sz="4400" spc="-5" dirty="0"/>
              <a:t>Modulus</a:t>
            </a:r>
            <a:r>
              <a:rPr sz="4400" dirty="0"/>
              <a:t> of</a:t>
            </a:r>
            <a:r>
              <a:rPr sz="4400" spc="15" dirty="0"/>
              <a:t> </a:t>
            </a:r>
            <a:r>
              <a:rPr sz="4400" spc="-5" dirty="0"/>
              <a:t>Elasticity </a:t>
            </a:r>
            <a:r>
              <a:rPr sz="4400" dirty="0"/>
              <a:t>of </a:t>
            </a:r>
            <a:r>
              <a:rPr sz="4400" spc="-785" dirty="0"/>
              <a:t> </a:t>
            </a:r>
            <a:r>
              <a:rPr sz="4400" spc="-5" dirty="0"/>
              <a:t>Concrete</a:t>
            </a:r>
            <a:endParaRPr sz="4400" dirty="0"/>
          </a:p>
        </p:txBody>
      </p:sp>
      <p:sp>
        <p:nvSpPr>
          <p:cNvPr id="3" name="object 3"/>
          <p:cNvSpPr txBox="1"/>
          <p:nvPr/>
        </p:nvSpPr>
        <p:spPr>
          <a:xfrm>
            <a:off x="1882471" y="2401846"/>
            <a:ext cx="8084820" cy="3042920"/>
          </a:xfrm>
          <a:prstGeom prst="rect">
            <a:avLst/>
          </a:prstGeom>
        </p:spPr>
        <p:txBody>
          <a:bodyPr vert="horz" wrap="square" lIns="0" tIns="12700" rIns="0" bIns="0" rtlCol="0">
            <a:spAutoFit/>
          </a:bodyPr>
          <a:lstStyle/>
          <a:p>
            <a:pPr marL="298450" indent="-285750">
              <a:spcBef>
                <a:spcPts val="100"/>
              </a:spcBef>
              <a:buFont typeface="Arial MT"/>
              <a:buChar char="•"/>
              <a:tabLst>
                <a:tab pos="297815" algn="l"/>
                <a:tab pos="298450" algn="l"/>
              </a:tabLst>
            </a:pPr>
            <a:r>
              <a:rPr sz="2400" spc="-5" dirty="0">
                <a:latin typeface="Times New Roman"/>
                <a:cs typeface="Times New Roman"/>
              </a:rPr>
              <a:t>Effects</a:t>
            </a:r>
            <a:r>
              <a:rPr sz="2400" spc="-15" dirty="0">
                <a:latin typeface="Times New Roman"/>
                <a:cs typeface="Times New Roman"/>
              </a:rPr>
              <a:t> </a:t>
            </a:r>
            <a:r>
              <a:rPr sz="2400" dirty="0">
                <a:latin typeface="Times New Roman"/>
                <a:cs typeface="Times New Roman"/>
              </a:rPr>
              <a:t>of </a:t>
            </a:r>
            <a:r>
              <a:rPr sz="2400" b="1" spc="-5" dirty="0">
                <a:latin typeface="Times New Roman"/>
                <a:cs typeface="Times New Roman"/>
              </a:rPr>
              <a:t>Aggregate</a:t>
            </a:r>
            <a:r>
              <a:rPr sz="2400" b="1" dirty="0">
                <a:latin typeface="Times New Roman"/>
                <a:cs typeface="Times New Roman"/>
              </a:rPr>
              <a:t> </a:t>
            </a:r>
            <a:r>
              <a:rPr sz="2400" b="1" spc="-5" dirty="0">
                <a:latin typeface="Times New Roman"/>
                <a:cs typeface="Times New Roman"/>
              </a:rPr>
              <a:t>properties</a:t>
            </a:r>
            <a:endParaRPr sz="2400" dirty="0">
              <a:latin typeface="Times New Roman"/>
              <a:cs typeface="Times New Roman"/>
            </a:endParaRPr>
          </a:p>
          <a:p>
            <a:pPr marL="298450" marR="5080" indent="-285750">
              <a:spcBef>
                <a:spcPts val="1800"/>
              </a:spcBef>
              <a:buFont typeface="Arial MT"/>
              <a:buChar char="•"/>
              <a:tabLst>
                <a:tab pos="297815" algn="l"/>
                <a:tab pos="298450" algn="l"/>
                <a:tab pos="1311275" algn="l"/>
                <a:tab pos="1640839" algn="l"/>
                <a:tab pos="2153920" algn="l"/>
                <a:tab pos="2628265" algn="l"/>
                <a:tab pos="3082290" algn="l"/>
                <a:tab pos="3684270" algn="l"/>
                <a:tab pos="4382770" algn="l"/>
                <a:tab pos="4463415" algn="l"/>
                <a:tab pos="5034915" algn="l"/>
                <a:tab pos="5933440" algn="l"/>
                <a:tab pos="6538595" algn="l"/>
                <a:tab pos="6904355" algn="l"/>
                <a:tab pos="7279640" algn="l"/>
                <a:tab pos="7483475" algn="l"/>
                <a:tab pos="7614284" algn="l"/>
              </a:tabLst>
            </a:pPr>
            <a:r>
              <a:rPr sz="2400" b="1" spc="-5" dirty="0">
                <a:latin typeface="Times New Roman"/>
                <a:cs typeface="Times New Roman"/>
              </a:rPr>
              <a:t>Porosity	</a:t>
            </a:r>
            <a:r>
              <a:rPr sz="2400" b="1" dirty="0">
                <a:latin typeface="Times New Roman"/>
                <a:cs typeface="Times New Roman"/>
              </a:rPr>
              <a:t>of	aggregate	</a:t>
            </a:r>
            <a:r>
              <a:rPr sz="2400" b="1" spc="-5" dirty="0">
                <a:latin typeface="Times New Roman"/>
                <a:cs typeface="Times New Roman"/>
              </a:rPr>
              <a:t>has	the	</a:t>
            </a:r>
            <a:r>
              <a:rPr sz="2400" b="1" dirty="0">
                <a:latin typeface="Times New Roman"/>
                <a:cs typeface="Times New Roman"/>
              </a:rPr>
              <a:t>most	effect	on		</a:t>
            </a:r>
            <a:r>
              <a:rPr sz="2400" b="1" spc="-5" dirty="0">
                <a:latin typeface="Times New Roman"/>
                <a:cs typeface="Times New Roman"/>
              </a:rPr>
              <a:t>the </a:t>
            </a:r>
            <a:r>
              <a:rPr sz="2400" b="1" dirty="0">
                <a:latin typeface="Times New Roman"/>
                <a:cs typeface="Times New Roman"/>
              </a:rPr>
              <a:t> elastic	</a:t>
            </a:r>
            <a:r>
              <a:rPr sz="2400" b="1" spc="5" dirty="0">
                <a:latin typeface="Times New Roman"/>
                <a:cs typeface="Times New Roman"/>
              </a:rPr>
              <a:t>m</a:t>
            </a:r>
            <a:r>
              <a:rPr sz="2400" b="1" dirty="0">
                <a:latin typeface="Times New Roman"/>
                <a:cs typeface="Times New Roman"/>
              </a:rPr>
              <a:t>o</a:t>
            </a:r>
            <a:r>
              <a:rPr sz="2400" b="1" spc="-5" dirty="0">
                <a:latin typeface="Times New Roman"/>
                <a:cs typeface="Times New Roman"/>
              </a:rPr>
              <a:t>d</a:t>
            </a:r>
            <a:r>
              <a:rPr sz="2400" b="1" spc="-10" dirty="0">
                <a:latin typeface="Times New Roman"/>
                <a:cs typeface="Times New Roman"/>
              </a:rPr>
              <a:t>u</a:t>
            </a:r>
            <a:r>
              <a:rPr sz="2400" b="1" dirty="0">
                <a:latin typeface="Times New Roman"/>
                <a:cs typeface="Times New Roman"/>
              </a:rPr>
              <a:t>lus	of	co</a:t>
            </a:r>
            <a:r>
              <a:rPr sz="2400" b="1" spc="-5" dirty="0">
                <a:latin typeface="Times New Roman"/>
                <a:cs typeface="Times New Roman"/>
              </a:rPr>
              <a:t>n</a:t>
            </a:r>
            <a:r>
              <a:rPr sz="2400" b="1" dirty="0">
                <a:latin typeface="Times New Roman"/>
                <a:cs typeface="Times New Roman"/>
              </a:rPr>
              <a:t>cr</a:t>
            </a:r>
            <a:r>
              <a:rPr sz="2400" b="1" spc="-5" dirty="0">
                <a:latin typeface="Times New Roman"/>
                <a:cs typeface="Times New Roman"/>
              </a:rPr>
              <a:t>e</a:t>
            </a:r>
            <a:r>
              <a:rPr sz="2400" b="1" spc="5" dirty="0">
                <a:latin typeface="Times New Roman"/>
                <a:cs typeface="Times New Roman"/>
              </a:rPr>
              <a:t>t</a:t>
            </a:r>
            <a:r>
              <a:rPr sz="2400" b="1" dirty="0">
                <a:latin typeface="Times New Roman"/>
                <a:cs typeface="Times New Roman"/>
              </a:rPr>
              <a:t>e.		</a:t>
            </a:r>
            <a:r>
              <a:rPr sz="2400" spc="-5" dirty="0">
                <a:latin typeface="Times New Roman"/>
                <a:cs typeface="Times New Roman"/>
              </a:rPr>
              <a:t>A</a:t>
            </a:r>
            <a:r>
              <a:rPr sz="2400" dirty="0">
                <a:latin typeface="Times New Roman"/>
                <a:cs typeface="Times New Roman"/>
              </a:rPr>
              <a:t>n	</a:t>
            </a:r>
            <a:r>
              <a:rPr sz="2400" spc="-5" dirty="0">
                <a:latin typeface="Times New Roman"/>
                <a:cs typeface="Times New Roman"/>
              </a:rPr>
              <a:t>a</a:t>
            </a:r>
            <a:r>
              <a:rPr sz="2400" spc="5" dirty="0">
                <a:latin typeface="Times New Roman"/>
                <a:cs typeface="Times New Roman"/>
              </a:rPr>
              <a:t>g</a:t>
            </a:r>
            <a:r>
              <a:rPr sz="2400" dirty="0">
                <a:latin typeface="Times New Roman"/>
                <a:cs typeface="Times New Roman"/>
              </a:rPr>
              <a:t>gregat</a:t>
            </a:r>
            <a:r>
              <a:rPr sz="2400" spc="-5" dirty="0">
                <a:latin typeface="Times New Roman"/>
                <a:cs typeface="Times New Roman"/>
              </a:rPr>
              <a:t>e</a:t>
            </a:r>
            <a:r>
              <a:rPr sz="2400" dirty="0">
                <a:latin typeface="Times New Roman"/>
                <a:cs typeface="Times New Roman"/>
              </a:rPr>
              <a:t>s	</a:t>
            </a:r>
            <a:r>
              <a:rPr sz="2400" spc="-5" dirty="0">
                <a:latin typeface="Times New Roman"/>
                <a:cs typeface="Times New Roman"/>
              </a:rPr>
              <a:t>w</a:t>
            </a:r>
            <a:r>
              <a:rPr sz="2400" dirty="0">
                <a:latin typeface="Times New Roman"/>
                <a:cs typeface="Times New Roman"/>
              </a:rPr>
              <a:t>ith	a		low  </a:t>
            </a:r>
            <a:r>
              <a:rPr sz="2400" spc="-5" dirty="0">
                <a:latin typeface="Times New Roman"/>
                <a:cs typeface="Times New Roman"/>
              </a:rPr>
              <a:t>porosity</a:t>
            </a:r>
            <a:r>
              <a:rPr sz="2400" spc="20" dirty="0">
                <a:latin typeface="Times New Roman"/>
                <a:cs typeface="Times New Roman"/>
              </a:rPr>
              <a:t> </a:t>
            </a:r>
            <a:r>
              <a:rPr sz="2400" dirty="0">
                <a:latin typeface="Times New Roman"/>
                <a:cs typeface="Times New Roman"/>
              </a:rPr>
              <a:t>has</a:t>
            </a:r>
            <a:r>
              <a:rPr sz="2400" spc="-10" dirty="0">
                <a:latin typeface="Times New Roman"/>
                <a:cs typeface="Times New Roman"/>
              </a:rPr>
              <a:t> </a:t>
            </a:r>
            <a:r>
              <a:rPr sz="2400" dirty="0">
                <a:latin typeface="Times New Roman"/>
                <a:cs typeface="Times New Roman"/>
              </a:rPr>
              <a:t>a high </a:t>
            </a:r>
            <a:r>
              <a:rPr sz="2400" spc="-5" dirty="0">
                <a:latin typeface="Times New Roman"/>
                <a:cs typeface="Times New Roman"/>
              </a:rPr>
              <a:t>modulus</a:t>
            </a:r>
            <a:r>
              <a:rPr sz="2400" dirty="0">
                <a:latin typeface="Times New Roman"/>
                <a:cs typeface="Times New Roman"/>
              </a:rPr>
              <a:t> of</a:t>
            </a:r>
            <a:r>
              <a:rPr sz="2400" spc="-10" dirty="0">
                <a:latin typeface="Times New Roman"/>
                <a:cs typeface="Times New Roman"/>
              </a:rPr>
              <a:t> </a:t>
            </a:r>
            <a:r>
              <a:rPr sz="2400" dirty="0">
                <a:latin typeface="Times New Roman"/>
                <a:cs typeface="Times New Roman"/>
              </a:rPr>
              <a:t>elasticity.</a:t>
            </a:r>
          </a:p>
          <a:p>
            <a:pPr marL="298450" marR="7620" indent="-285750">
              <a:spcBef>
                <a:spcPts val="1800"/>
              </a:spcBef>
              <a:buFont typeface="Arial MT"/>
              <a:buChar char="•"/>
              <a:tabLst>
                <a:tab pos="297815" algn="l"/>
                <a:tab pos="298450" algn="l"/>
                <a:tab pos="1041400" algn="l"/>
                <a:tab pos="1432560" algn="l"/>
                <a:tab pos="2091055" algn="l"/>
                <a:tab pos="2651760" algn="l"/>
                <a:tab pos="3090545" algn="l"/>
                <a:tab pos="3446145" algn="l"/>
                <a:tab pos="3683000" algn="l"/>
                <a:tab pos="3936365" algn="l"/>
                <a:tab pos="5142865" algn="l"/>
                <a:tab pos="5273675" algn="l"/>
                <a:tab pos="5581650" algn="l"/>
                <a:tab pos="5713095" algn="l"/>
                <a:tab pos="6291580" algn="l"/>
                <a:tab pos="6730365" algn="l"/>
                <a:tab pos="6985000" algn="l"/>
                <a:tab pos="7288530" algn="l"/>
                <a:tab pos="7541895" algn="l"/>
              </a:tabLst>
            </a:pPr>
            <a:r>
              <a:rPr sz="2400" b="1" spc="-5" dirty="0">
                <a:latin typeface="Times New Roman"/>
                <a:cs typeface="Times New Roman"/>
              </a:rPr>
              <a:t>The	</a:t>
            </a:r>
            <a:r>
              <a:rPr sz="2400" b="1" dirty="0">
                <a:latin typeface="Times New Roman"/>
                <a:cs typeface="Times New Roman"/>
              </a:rPr>
              <a:t>elastic	</a:t>
            </a:r>
            <a:r>
              <a:rPr sz="2400" b="1" spc="-5" dirty="0">
                <a:latin typeface="Times New Roman"/>
                <a:cs typeface="Times New Roman"/>
              </a:rPr>
              <a:t>modulus	of	concrete		</a:t>
            </a:r>
            <a:r>
              <a:rPr sz="2400" b="1" dirty="0">
                <a:latin typeface="Times New Roman"/>
                <a:cs typeface="Times New Roman"/>
              </a:rPr>
              <a:t>is		affected	</a:t>
            </a:r>
            <a:r>
              <a:rPr sz="2400" b="1" spc="-10" dirty="0">
                <a:latin typeface="Times New Roman"/>
                <a:cs typeface="Times New Roman"/>
              </a:rPr>
              <a:t>by	</a:t>
            </a:r>
            <a:r>
              <a:rPr sz="2400" b="1" spc="-5" dirty="0">
                <a:latin typeface="Times New Roman"/>
                <a:cs typeface="Times New Roman"/>
              </a:rPr>
              <a:t>the </a:t>
            </a:r>
            <a:r>
              <a:rPr sz="2400" b="1" dirty="0">
                <a:latin typeface="Times New Roman"/>
                <a:cs typeface="Times New Roman"/>
              </a:rPr>
              <a:t> volume	fracti</a:t>
            </a:r>
            <a:r>
              <a:rPr sz="2400" b="1" spc="5" dirty="0">
                <a:latin typeface="Times New Roman"/>
                <a:cs typeface="Times New Roman"/>
              </a:rPr>
              <a:t>o</a:t>
            </a:r>
            <a:r>
              <a:rPr sz="2400" b="1" dirty="0">
                <a:latin typeface="Times New Roman"/>
                <a:cs typeface="Times New Roman"/>
              </a:rPr>
              <a:t>n	of	</a:t>
            </a:r>
            <a:r>
              <a:rPr sz="2400" b="1" spc="5" dirty="0">
                <a:latin typeface="Times New Roman"/>
                <a:cs typeface="Times New Roman"/>
              </a:rPr>
              <a:t>t</a:t>
            </a:r>
            <a:r>
              <a:rPr sz="2400" b="1" spc="-10" dirty="0">
                <a:latin typeface="Times New Roman"/>
                <a:cs typeface="Times New Roman"/>
              </a:rPr>
              <a:t>h</a:t>
            </a:r>
            <a:r>
              <a:rPr sz="2400" b="1" dirty="0">
                <a:latin typeface="Times New Roman"/>
                <a:cs typeface="Times New Roman"/>
              </a:rPr>
              <a:t>e	aggregate	</a:t>
            </a:r>
            <a:r>
              <a:rPr sz="2400" dirty="0">
                <a:latin typeface="Times New Roman"/>
                <a:cs typeface="Times New Roman"/>
              </a:rPr>
              <a:t>as	</a:t>
            </a:r>
            <a:r>
              <a:rPr sz="2400" spc="-5" dirty="0">
                <a:latin typeface="Times New Roman"/>
                <a:cs typeface="Times New Roman"/>
              </a:rPr>
              <a:t>w</a:t>
            </a:r>
            <a:r>
              <a:rPr sz="2400" dirty="0">
                <a:latin typeface="Times New Roman"/>
                <a:cs typeface="Times New Roman"/>
              </a:rPr>
              <a:t>ell	as	</a:t>
            </a:r>
            <a:r>
              <a:rPr sz="2400" spc="10" dirty="0">
                <a:latin typeface="Times New Roman"/>
                <a:cs typeface="Times New Roman"/>
              </a:rPr>
              <a:t>t</a:t>
            </a:r>
            <a:r>
              <a:rPr sz="2400" dirty="0">
                <a:latin typeface="Times New Roman"/>
                <a:cs typeface="Times New Roman"/>
              </a:rPr>
              <a:t>he	elastic  </a:t>
            </a:r>
            <a:r>
              <a:rPr sz="2400" spc="-5" dirty="0">
                <a:latin typeface="Times New Roman"/>
                <a:cs typeface="Times New Roman"/>
              </a:rPr>
              <a:t>modulus </a:t>
            </a:r>
            <a:r>
              <a:rPr sz="2400" dirty="0">
                <a:latin typeface="Times New Roman"/>
                <a:cs typeface="Times New Roman"/>
              </a:rPr>
              <a:t>of</a:t>
            </a:r>
            <a:r>
              <a:rPr sz="2400" spc="-10" dirty="0">
                <a:latin typeface="Times New Roman"/>
                <a:cs typeface="Times New Roman"/>
              </a:rPr>
              <a:t> </a:t>
            </a:r>
            <a:r>
              <a:rPr sz="2400" dirty="0">
                <a:latin typeface="Times New Roman"/>
                <a:cs typeface="Times New Roman"/>
              </a:rPr>
              <a:t>the aggregate.</a:t>
            </a:r>
          </a:p>
        </p:txBody>
      </p:sp>
    </p:spTree>
    <p:extLst>
      <p:ext uri="{BB962C8B-B14F-4D97-AF65-F5344CB8AC3E}">
        <p14:creationId xmlns:p14="http://schemas.microsoft.com/office/powerpoint/2010/main" val="15242164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6792" y="367699"/>
            <a:ext cx="10058400" cy="1243930"/>
          </a:xfrm>
          <a:prstGeom prst="rect">
            <a:avLst/>
          </a:prstGeom>
        </p:spPr>
        <p:txBody>
          <a:bodyPr vert="horz" wrap="square" lIns="0" tIns="12700" rIns="0" bIns="0" rtlCol="0" anchor="b">
            <a:spAutoFit/>
          </a:bodyPr>
          <a:lstStyle/>
          <a:p>
            <a:pPr marL="3115310" marR="5080" indent="-2479040">
              <a:lnSpc>
                <a:spcPct val="100000"/>
              </a:lnSpc>
              <a:spcBef>
                <a:spcPts val="100"/>
              </a:spcBef>
            </a:pPr>
            <a:r>
              <a:rPr sz="4000" spc="-5" dirty="0"/>
              <a:t>Factors</a:t>
            </a:r>
            <a:r>
              <a:rPr sz="4000" spc="-165" dirty="0"/>
              <a:t> </a:t>
            </a:r>
            <a:r>
              <a:rPr sz="4000" spc="-5" dirty="0"/>
              <a:t>Affecting Modulus </a:t>
            </a:r>
            <a:r>
              <a:rPr sz="4000" dirty="0"/>
              <a:t>of</a:t>
            </a:r>
            <a:r>
              <a:rPr sz="4000" spc="-10" dirty="0"/>
              <a:t> </a:t>
            </a:r>
            <a:r>
              <a:rPr sz="4000" spc="-5" dirty="0"/>
              <a:t>Elasticity</a:t>
            </a:r>
            <a:r>
              <a:rPr sz="4000" spc="-25" dirty="0"/>
              <a:t> </a:t>
            </a:r>
            <a:r>
              <a:rPr sz="4000" dirty="0"/>
              <a:t>of </a:t>
            </a:r>
            <a:r>
              <a:rPr sz="4000" spc="-685" dirty="0"/>
              <a:t> </a:t>
            </a:r>
            <a:r>
              <a:rPr sz="4000" spc="-15" dirty="0"/>
              <a:t>Concrete</a:t>
            </a:r>
          </a:p>
        </p:txBody>
      </p:sp>
      <p:sp>
        <p:nvSpPr>
          <p:cNvPr id="4" name="object 4"/>
          <p:cNvSpPr txBox="1"/>
          <p:nvPr/>
        </p:nvSpPr>
        <p:spPr>
          <a:xfrm>
            <a:off x="1006792" y="1752600"/>
            <a:ext cx="2687955" cy="330200"/>
          </a:xfrm>
          <a:prstGeom prst="rect">
            <a:avLst/>
          </a:prstGeom>
        </p:spPr>
        <p:txBody>
          <a:bodyPr vert="horz" wrap="square" lIns="0" tIns="12700" rIns="0" bIns="0" rtlCol="0">
            <a:spAutoFit/>
          </a:bodyPr>
          <a:lstStyle/>
          <a:p>
            <a:pPr marL="12700">
              <a:spcBef>
                <a:spcPts val="100"/>
              </a:spcBef>
            </a:pPr>
            <a:r>
              <a:rPr sz="2000" b="1" spc="-5" dirty="0">
                <a:latin typeface="Times New Roman"/>
                <a:cs typeface="Times New Roman"/>
              </a:rPr>
              <a:t>Effects</a:t>
            </a:r>
            <a:r>
              <a:rPr sz="2000" b="1" spc="-30" dirty="0">
                <a:latin typeface="Times New Roman"/>
                <a:cs typeface="Times New Roman"/>
              </a:rPr>
              <a:t> </a:t>
            </a:r>
            <a:r>
              <a:rPr sz="2000" b="1" dirty="0">
                <a:latin typeface="Times New Roman"/>
                <a:cs typeface="Times New Roman"/>
              </a:rPr>
              <a:t>of</a:t>
            </a:r>
            <a:r>
              <a:rPr sz="2000" b="1" spc="-30" dirty="0">
                <a:latin typeface="Times New Roman"/>
                <a:cs typeface="Times New Roman"/>
              </a:rPr>
              <a:t> </a:t>
            </a:r>
            <a:r>
              <a:rPr sz="2000" b="1" dirty="0">
                <a:latin typeface="Times New Roman"/>
                <a:cs typeface="Times New Roman"/>
              </a:rPr>
              <a:t>cement</a:t>
            </a:r>
            <a:r>
              <a:rPr sz="2000" b="1" spc="-15" dirty="0">
                <a:latin typeface="Times New Roman"/>
                <a:cs typeface="Times New Roman"/>
              </a:rPr>
              <a:t> </a:t>
            </a:r>
            <a:r>
              <a:rPr sz="2000" b="1" dirty="0">
                <a:latin typeface="Times New Roman"/>
                <a:cs typeface="Times New Roman"/>
              </a:rPr>
              <a:t>matrix</a:t>
            </a:r>
            <a:endParaRPr sz="2000" dirty="0">
              <a:latin typeface="Times New Roman"/>
              <a:cs typeface="Times New Roman"/>
            </a:endParaRPr>
          </a:p>
        </p:txBody>
      </p:sp>
      <p:sp>
        <p:nvSpPr>
          <p:cNvPr id="5" name="object 5"/>
          <p:cNvSpPr txBox="1"/>
          <p:nvPr/>
        </p:nvSpPr>
        <p:spPr>
          <a:xfrm>
            <a:off x="1828801" y="2106929"/>
            <a:ext cx="114935" cy="330200"/>
          </a:xfrm>
          <a:prstGeom prst="rect">
            <a:avLst/>
          </a:prstGeom>
        </p:spPr>
        <p:txBody>
          <a:bodyPr vert="horz" wrap="square" lIns="0" tIns="12700" rIns="0" bIns="0" rtlCol="0">
            <a:spAutoFit/>
          </a:bodyPr>
          <a:lstStyle/>
          <a:p>
            <a:pPr marL="12700">
              <a:spcBef>
                <a:spcPts val="100"/>
              </a:spcBef>
            </a:pPr>
            <a:r>
              <a:rPr sz="2000" dirty="0">
                <a:latin typeface="Arial MT"/>
                <a:cs typeface="Arial MT"/>
              </a:rPr>
              <a:t>•</a:t>
            </a:r>
            <a:endParaRPr sz="2000">
              <a:latin typeface="Arial MT"/>
              <a:cs typeface="Arial MT"/>
            </a:endParaRPr>
          </a:p>
        </p:txBody>
      </p:sp>
      <p:sp>
        <p:nvSpPr>
          <p:cNvPr id="8" name="object 8"/>
          <p:cNvSpPr txBox="1"/>
          <p:nvPr/>
        </p:nvSpPr>
        <p:spPr>
          <a:xfrm>
            <a:off x="2171700" y="2093593"/>
            <a:ext cx="8037775" cy="628377"/>
          </a:xfrm>
          <a:prstGeom prst="rect">
            <a:avLst/>
          </a:prstGeom>
        </p:spPr>
        <p:txBody>
          <a:bodyPr vert="horz" wrap="square" lIns="0" tIns="12700" rIns="0" bIns="0" rtlCol="0">
            <a:spAutoFit/>
          </a:bodyPr>
          <a:lstStyle/>
          <a:p>
            <a:pPr marL="360000" marR="5080" indent="-558800" algn="just">
              <a:tabLst>
                <a:tab pos="570865" algn="l"/>
                <a:tab pos="1485265" algn="l"/>
                <a:tab pos="2399665" algn="l"/>
                <a:tab pos="4228465" algn="l"/>
                <a:tab pos="5142865" algn="l"/>
              </a:tabLst>
            </a:pPr>
            <a:r>
              <a:rPr sz="2000" spc="-5" dirty="0">
                <a:latin typeface="Times New Roman"/>
                <a:cs typeface="Times New Roman"/>
              </a:rPr>
              <a:t>T</a:t>
            </a:r>
            <a:r>
              <a:rPr sz="2000" spc="5" dirty="0">
                <a:latin typeface="Times New Roman"/>
                <a:cs typeface="Times New Roman"/>
              </a:rPr>
              <a:t>h</a:t>
            </a:r>
            <a:r>
              <a:rPr sz="2000" dirty="0">
                <a:latin typeface="Times New Roman"/>
                <a:cs typeface="Times New Roman"/>
              </a:rPr>
              <a:t>e</a:t>
            </a:r>
            <a:r>
              <a:rPr lang="en-IN" sz="2000" dirty="0">
                <a:latin typeface="Times New Roman"/>
                <a:cs typeface="Times New Roman"/>
              </a:rPr>
              <a:t> lower the porosity of the cement paste, the hight the elastic modulus of the cement paste. </a:t>
            </a:r>
            <a:endParaRPr sz="2000" dirty="0">
              <a:latin typeface="Times New Roman"/>
              <a:cs typeface="Times New Roman"/>
            </a:endParaRPr>
          </a:p>
        </p:txBody>
      </p:sp>
      <p:sp>
        <p:nvSpPr>
          <p:cNvPr id="9" name="object 9"/>
          <p:cNvSpPr txBox="1"/>
          <p:nvPr/>
        </p:nvSpPr>
        <p:spPr>
          <a:xfrm>
            <a:off x="1828801" y="2945129"/>
            <a:ext cx="114935" cy="330200"/>
          </a:xfrm>
          <a:prstGeom prst="rect">
            <a:avLst/>
          </a:prstGeom>
        </p:spPr>
        <p:txBody>
          <a:bodyPr vert="horz" wrap="square" lIns="0" tIns="12700" rIns="0" bIns="0" rtlCol="0">
            <a:spAutoFit/>
          </a:bodyPr>
          <a:lstStyle/>
          <a:p>
            <a:pPr marL="12700">
              <a:spcBef>
                <a:spcPts val="100"/>
              </a:spcBef>
            </a:pPr>
            <a:r>
              <a:rPr sz="2000" dirty="0">
                <a:latin typeface="Arial MT"/>
                <a:cs typeface="Arial MT"/>
              </a:rPr>
              <a:t>•</a:t>
            </a:r>
            <a:endParaRPr sz="2000">
              <a:latin typeface="Arial MT"/>
              <a:cs typeface="Arial MT"/>
            </a:endParaRPr>
          </a:p>
        </p:txBody>
      </p:sp>
      <p:sp>
        <p:nvSpPr>
          <p:cNvPr id="10" name="object 10"/>
          <p:cNvSpPr txBox="1"/>
          <p:nvPr/>
        </p:nvSpPr>
        <p:spPr>
          <a:xfrm>
            <a:off x="2171700" y="2959100"/>
            <a:ext cx="7728584" cy="636270"/>
          </a:xfrm>
          <a:prstGeom prst="rect">
            <a:avLst/>
          </a:prstGeom>
        </p:spPr>
        <p:txBody>
          <a:bodyPr vert="horz" wrap="square" lIns="0" tIns="11430" rIns="0" bIns="0" rtlCol="0">
            <a:spAutoFit/>
          </a:bodyPr>
          <a:lstStyle/>
          <a:p>
            <a:pPr marL="12700" marR="5080">
              <a:lnSpc>
                <a:spcPct val="100400"/>
              </a:lnSpc>
              <a:spcBef>
                <a:spcPts val="90"/>
              </a:spcBef>
            </a:pPr>
            <a:r>
              <a:rPr sz="2000" b="1" dirty="0">
                <a:latin typeface="Times New Roman"/>
                <a:cs typeface="Times New Roman"/>
              </a:rPr>
              <a:t>The</a:t>
            </a:r>
            <a:r>
              <a:rPr sz="2000" b="1" spc="409" dirty="0">
                <a:latin typeface="Times New Roman"/>
                <a:cs typeface="Times New Roman"/>
              </a:rPr>
              <a:t> </a:t>
            </a:r>
            <a:r>
              <a:rPr sz="2000" b="1" spc="-5" dirty="0">
                <a:latin typeface="Times New Roman"/>
                <a:cs typeface="Times New Roman"/>
              </a:rPr>
              <a:t>higher</a:t>
            </a:r>
            <a:r>
              <a:rPr sz="2000" b="1" spc="420" dirty="0">
                <a:latin typeface="Times New Roman"/>
                <a:cs typeface="Times New Roman"/>
              </a:rPr>
              <a:t> </a:t>
            </a:r>
            <a:r>
              <a:rPr sz="2000" b="1" dirty="0">
                <a:latin typeface="Times New Roman"/>
                <a:cs typeface="Times New Roman"/>
              </a:rPr>
              <a:t>the</a:t>
            </a:r>
            <a:r>
              <a:rPr sz="2000" b="1" spc="420" dirty="0">
                <a:latin typeface="Times New Roman"/>
                <a:cs typeface="Times New Roman"/>
              </a:rPr>
              <a:t> </a:t>
            </a:r>
            <a:r>
              <a:rPr sz="2000" b="1" spc="-5" dirty="0">
                <a:latin typeface="Times New Roman"/>
                <a:cs typeface="Times New Roman"/>
              </a:rPr>
              <a:t>elastic</a:t>
            </a:r>
            <a:r>
              <a:rPr sz="2000" b="1" spc="415" dirty="0">
                <a:latin typeface="Times New Roman"/>
                <a:cs typeface="Times New Roman"/>
              </a:rPr>
              <a:t> </a:t>
            </a:r>
            <a:r>
              <a:rPr sz="2000" b="1" dirty="0">
                <a:latin typeface="Times New Roman"/>
                <a:cs typeface="Times New Roman"/>
              </a:rPr>
              <a:t>modulus</a:t>
            </a:r>
            <a:r>
              <a:rPr sz="2000" b="1" spc="420" dirty="0">
                <a:latin typeface="Times New Roman"/>
                <a:cs typeface="Times New Roman"/>
              </a:rPr>
              <a:t> </a:t>
            </a:r>
            <a:r>
              <a:rPr sz="2000" b="1" dirty="0">
                <a:latin typeface="Times New Roman"/>
                <a:cs typeface="Times New Roman"/>
              </a:rPr>
              <a:t>of</a:t>
            </a:r>
            <a:r>
              <a:rPr sz="2000" b="1" spc="409" dirty="0">
                <a:latin typeface="Times New Roman"/>
                <a:cs typeface="Times New Roman"/>
              </a:rPr>
              <a:t> </a:t>
            </a:r>
            <a:r>
              <a:rPr sz="2000" b="1" spc="-5" dirty="0">
                <a:latin typeface="Times New Roman"/>
                <a:cs typeface="Times New Roman"/>
              </a:rPr>
              <a:t>the</a:t>
            </a:r>
            <a:r>
              <a:rPr sz="2000" b="1" spc="420" dirty="0">
                <a:latin typeface="Times New Roman"/>
                <a:cs typeface="Times New Roman"/>
              </a:rPr>
              <a:t> </a:t>
            </a:r>
            <a:r>
              <a:rPr sz="2000" b="1" dirty="0">
                <a:latin typeface="Times New Roman"/>
                <a:cs typeface="Times New Roman"/>
              </a:rPr>
              <a:t>cement</a:t>
            </a:r>
            <a:r>
              <a:rPr sz="2000" b="1" spc="425" dirty="0">
                <a:latin typeface="Times New Roman"/>
                <a:cs typeface="Times New Roman"/>
              </a:rPr>
              <a:t> </a:t>
            </a:r>
            <a:r>
              <a:rPr sz="2000" b="1" spc="-5" dirty="0">
                <a:latin typeface="Times New Roman"/>
                <a:cs typeface="Times New Roman"/>
              </a:rPr>
              <a:t>paste,</a:t>
            </a:r>
            <a:r>
              <a:rPr sz="2000" b="1" spc="420" dirty="0">
                <a:latin typeface="Times New Roman"/>
                <a:cs typeface="Times New Roman"/>
              </a:rPr>
              <a:t> </a:t>
            </a:r>
            <a:r>
              <a:rPr sz="2000" b="1" dirty="0">
                <a:latin typeface="Times New Roman"/>
                <a:cs typeface="Times New Roman"/>
              </a:rPr>
              <a:t>the</a:t>
            </a:r>
            <a:r>
              <a:rPr sz="2000" b="1" spc="420" dirty="0">
                <a:latin typeface="Times New Roman"/>
                <a:cs typeface="Times New Roman"/>
              </a:rPr>
              <a:t> </a:t>
            </a:r>
            <a:r>
              <a:rPr sz="2000" b="1" spc="-5" dirty="0">
                <a:latin typeface="Times New Roman"/>
                <a:cs typeface="Times New Roman"/>
              </a:rPr>
              <a:t>higher</a:t>
            </a:r>
            <a:r>
              <a:rPr sz="2000" b="1" spc="405" dirty="0">
                <a:latin typeface="Times New Roman"/>
                <a:cs typeface="Times New Roman"/>
              </a:rPr>
              <a:t> </a:t>
            </a:r>
            <a:r>
              <a:rPr sz="2000" b="1" dirty="0">
                <a:latin typeface="Times New Roman"/>
                <a:cs typeface="Times New Roman"/>
              </a:rPr>
              <a:t>the </a:t>
            </a:r>
            <a:r>
              <a:rPr sz="2000" b="1" spc="-484" dirty="0">
                <a:latin typeface="Times New Roman"/>
                <a:cs typeface="Times New Roman"/>
              </a:rPr>
              <a:t> </a:t>
            </a:r>
            <a:r>
              <a:rPr sz="2000" b="1" spc="-5" dirty="0">
                <a:latin typeface="Times New Roman"/>
                <a:cs typeface="Times New Roman"/>
              </a:rPr>
              <a:t>elastic </a:t>
            </a:r>
            <a:r>
              <a:rPr sz="2000" b="1" dirty="0">
                <a:latin typeface="Times New Roman"/>
                <a:cs typeface="Times New Roman"/>
              </a:rPr>
              <a:t>modulus</a:t>
            </a:r>
            <a:r>
              <a:rPr sz="2000" b="1" spc="-5" dirty="0">
                <a:latin typeface="Times New Roman"/>
                <a:cs typeface="Times New Roman"/>
              </a:rPr>
              <a:t> </a:t>
            </a:r>
            <a:r>
              <a:rPr sz="2000" b="1" dirty="0">
                <a:latin typeface="Times New Roman"/>
                <a:cs typeface="Times New Roman"/>
              </a:rPr>
              <a:t>of</a:t>
            </a:r>
            <a:r>
              <a:rPr sz="2000" b="1" spc="-10" dirty="0">
                <a:latin typeface="Times New Roman"/>
                <a:cs typeface="Times New Roman"/>
              </a:rPr>
              <a:t> </a:t>
            </a:r>
            <a:r>
              <a:rPr sz="2000" b="1" dirty="0">
                <a:latin typeface="Times New Roman"/>
                <a:cs typeface="Times New Roman"/>
              </a:rPr>
              <a:t>the concrete.</a:t>
            </a:r>
            <a:endParaRPr sz="2000" dirty="0">
              <a:latin typeface="Times New Roman"/>
              <a:cs typeface="Times New Roman"/>
            </a:endParaRPr>
          </a:p>
        </p:txBody>
      </p:sp>
      <p:sp>
        <p:nvSpPr>
          <p:cNvPr id="11" name="object 11"/>
          <p:cNvSpPr txBox="1"/>
          <p:nvPr/>
        </p:nvSpPr>
        <p:spPr>
          <a:xfrm>
            <a:off x="1828801" y="3783329"/>
            <a:ext cx="114935" cy="330200"/>
          </a:xfrm>
          <a:prstGeom prst="rect">
            <a:avLst/>
          </a:prstGeom>
        </p:spPr>
        <p:txBody>
          <a:bodyPr vert="horz" wrap="square" lIns="0" tIns="12700" rIns="0" bIns="0" rtlCol="0">
            <a:spAutoFit/>
          </a:bodyPr>
          <a:lstStyle/>
          <a:p>
            <a:pPr marL="12700">
              <a:spcBef>
                <a:spcPts val="100"/>
              </a:spcBef>
            </a:pPr>
            <a:r>
              <a:rPr sz="2000" dirty="0">
                <a:latin typeface="Arial MT"/>
                <a:cs typeface="Arial MT"/>
              </a:rPr>
              <a:t>•</a:t>
            </a:r>
            <a:endParaRPr sz="2000">
              <a:latin typeface="Arial MT"/>
              <a:cs typeface="Arial MT"/>
            </a:endParaRPr>
          </a:p>
        </p:txBody>
      </p:sp>
      <p:sp>
        <p:nvSpPr>
          <p:cNvPr id="12" name="object 12"/>
          <p:cNvSpPr txBox="1"/>
          <p:nvPr/>
        </p:nvSpPr>
        <p:spPr>
          <a:xfrm>
            <a:off x="2171700" y="3798570"/>
            <a:ext cx="2590800" cy="330200"/>
          </a:xfrm>
          <a:prstGeom prst="rect">
            <a:avLst/>
          </a:prstGeom>
        </p:spPr>
        <p:txBody>
          <a:bodyPr vert="horz" wrap="square" lIns="0" tIns="12700" rIns="0" bIns="0" rtlCol="0">
            <a:spAutoFit/>
          </a:bodyPr>
          <a:lstStyle/>
          <a:p>
            <a:pPr marL="12700">
              <a:spcBef>
                <a:spcPts val="100"/>
              </a:spcBef>
            </a:pPr>
            <a:r>
              <a:rPr sz="2000" spc="-5" dirty="0">
                <a:latin typeface="Times New Roman"/>
                <a:cs typeface="Times New Roman"/>
              </a:rPr>
              <a:t>Effects</a:t>
            </a:r>
            <a:r>
              <a:rPr sz="2000" spc="-15" dirty="0">
                <a:latin typeface="Times New Roman"/>
                <a:cs typeface="Times New Roman"/>
              </a:rPr>
              <a:t> </a:t>
            </a:r>
            <a:r>
              <a:rPr sz="2000" dirty="0">
                <a:latin typeface="Times New Roman"/>
                <a:cs typeface="Times New Roman"/>
              </a:rPr>
              <a:t>of</a:t>
            </a:r>
            <a:r>
              <a:rPr sz="2000" spc="-5" dirty="0">
                <a:latin typeface="Times New Roman"/>
                <a:cs typeface="Times New Roman"/>
              </a:rPr>
              <a:t> transition </a:t>
            </a:r>
            <a:r>
              <a:rPr sz="2000" dirty="0">
                <a:latin typeface="Times New Roman"/>
                <a:cs typeface="Times New Roman"/>
              </a:rPr>
              <a:t>zone</a:t>
            </a:r>
            <a:endParaRPr sz="2000">
              <a:latin typeface="Times New Roman"/>
              <a:cs typeface="Times New Roman"/>
            </a:endParaRPr>
          </a:p>
        </p:txBody>
      </p:sp>
      <p:sp>
        <p:nvSpPr>
          <p:cNvPr id="13" name="object 13"/>
          <p:cNvSpPr txBox="1"/>
          <p:nvPr/>
        </p:nvSpPr>
        <p:spPr>
          <a:xfrm>
            <a:off x="1828801" y="4316729"/>
            <a:ext cx="114935" cy="330200"/>
          </a:xfrm>
          <a:prstGeom prst="rect">
            <a:avLst/>
          </a:prstGeom>
        </p:spPr>
        <p:txBody>
          <a:bodyPr vert="horz" wrap="square" lIns="0" tIns="12700" rIns="0" bIns="0" rtlCol="0">
            <a:spAutoFit/>
          </a:bodyPr>
          <a:lstStyle/>
          <a:p>
            <a:pPr marL="12700">
              <a:spcBef>
                <a:spcPts val="100"/>
              </a:spcBef>
            </a:pPr>
            <a:r>
              <a:rPr sz="2000" dirty="0">
                <a:latin typeface="Arial MT"/>
                <a:cs typeface="Arial MT"/>
              </a:rPr>
              <a:t>•</a:t>
            </a:r>
            <a:endParaRPr sz="2000">
              <a:latin typeface="Arial MT"/>
              <a:cs typeface="Arial MT"/>
            </a:endParaRPr>
          </a:p>
        </p:txBody>
      </p:sp>
      <p:sp>
        <p:nvSpPr>
          <p:cNvPr id="14" name="object 14"/>
          <p:cNvSpPr txBox="1"/>
          <p:nvPr/>
        </p:nvSpPr>
        <p:spPr>
          <a:xfrm>
            <a:off x="2171700" y="4331970"/>
            <a:ext cx="7735570" cy="635000"/>
          </a:xfrm>
          <a:prstGeom prst="rect">
            <a:avLst/>
          </a:prstGeom>
        </p:spPr>
        <p:txBody>
          <a:bodyPr vert="horz" wrap="square" lIns="0" tIns="12700" rIns="0" bIns="0" rtlCol="0">
            <a:spAutoFit/>
          </a:bodyPr>
          <a:lstStyle/>
          <a:p>
            <a:pPr marL="12700" marR="5080">
              <a:spcBef>
                <a:spcPts val="100"/>
              </a:spcBef>
            </a:pPr>
            <a:r>
              <a:rPr sz="2000" b="1" dirty="0">
                <a:latin typeface="Times New Roman"/>
                <a:cs typeface="Times New Roman"/>
              </a:rPr>
              <a:t>The</a:t>
            </a:r>
            <a:r>
              <a:rPr sz="2000" b="1" spc="110" dirty="0">
                <a:latin typeface="Times New Roman"/>
                <a:cs typeface="Times New Roman"/>
              </a:rPr>
              <a:t> </a:t>
            </a:r>
            <a:r>
              <a:rPr sz="2000" b="1" dirty="0">
                <a:latin typeface="Times New Roman"/>
                <a:cs typeface="Times New Roman"/>
              </a:rPr>
              <a:t>void</a:t>
            </a:r>
            <a:r>
              <a:rPr sz="2000" b="1" spc="105" dirty="0">
                <a:latin typeface="Times New Roman"/>
                <a:cs typeface="Times New Roman"/>
              </a:rPr>
              <a:t> </a:t>
            </a:r>
            <a:r>
              <a:rPr sz="2000" b="1" spc="-5" dirty="0">
                <a:latin typeface="Times New Roman"/>
                <a:cs typeface="Times New Roman"/>
              </a:rPr>
              <a:t>spaces</a:t>
            </a:r>
            <a:r>
              <a:rPr sz="2000" b="1" spc="105" dirty="0">
                <a:latin typeface="Times New Roman"/>
                <a:cs typeface="Times New Roman"/>
              </a:rPr>
              <a:t> </a:t>
            </a:r>
            <a:r>
              <a:rPr sz="2000" b="1" dirty="0">
                <a:latin typeface="Times New Roman"/>
                <a:cs typeface="Times New Roman"/>
              </a:rPr>
              <a:t>and</a:t>
            </a:r>
            <a:r>
              <a:rPr sz="2000" b="1" spc="120" dirty="0">
                <a:latin typeface="Times New Roman"/>
                <a:cs typeface="Times New Roman"/>
              </a:rPr>
              <a:t> </a:t>
            </a:r>
            <a:r>
              <a:rPr sz="2000" b="1" dirty="0">
                <a:latin typeface="Times New Roman"/>
                <a:cs typeface="Times New Roman"/>
              </a:rPr>
              <a:t>and</a:t>
            </a:r>
            <a:r>
              <a:rPr sz="2000" b="1" spc="110" dirty="0">
                <a:latin typeface="Times New Roman"/>
                <a:cs typeface="Times New Roman"/>
              </a:rPr>
              <a:t> </a:t>
            </a:r>
            <a:r>
              <a:rPr sz="2000" b="1" spc="-5" dirty="0">
                <a:latin typeface="Times New Roman"/>
                <a:cs typeface="Times New Roman"/>
              </a:rPr>
              <a:t>the</a:t>
            </a:r>
            <a:r>
              <a:rPr sz="2000" b="1" spc="114" dirty="0">
                <a:latin typeface="Times New Roman"/>
                <a:cs typeface="Times New Roman"/>
              </a:rPr>
              <a:t> </a:t>
            </a:r>
            <a:r>
              <a:rPr sz="2000" b="1" spc="-5" dirty="0">
                <a:latin typeface="Times New Roman"/>
                <a:cs typeface="Times New Roman"/>
              </a:rPr>
              <a:t>micro</a:t>
            </a:r>
            <a:r>
              <a:rPr sz="2000" b="1" spc="120" dirty="0">
                <a:latin typeface="Times New Roman"/>
                <a:cs typeface="Times New Roman"/>
              </a:rPr>
              <a:t> </a:t>
            </a:r>
            <a:r>
              <a:rPr sz="2000" b="1" dirty="0">
                <a:latin typeface="Times New Roman"/>
                <a:cs typeface="Times New Roman"/>
              </a:rPr>
              <a:t>cracks</a:t>
            </a:r>
            <a:r>
              <a:rPr sz="2000" b="1" spc="165" dirty="0">
                <a:latin typeface="Times New Roman"/>
                <a:cs typeface="Times New Roman"/>
              </a:rPr>
              <a:t> </a:t>
            </a:r>
            <a:r>
              <a:rPr sz="2000" dirty="0">
                <a:latin typeface="Times New Roman"/>
                <a:cs typeface="Times New Roman"/>
              </a:rPr>
              <a:t>in</a:t>
            </a:r>
            <a:r>
              <a:rPr sz="2000" spc="105" dirty="0">
                <a:latin typeface="Times New Roman"/>
                <a:cs typeface="Times New Roman"/>
              </a:rPr>
              <a:t> </a:t>
            </a:r>
            <a:r>
              <a:rPr sz="2000" dirty="0">
                <a:latin typeface="Times New Roman"/>
                <a:cs typeface="Times New Roman"/>
              </a:rPr>
              <a:t>the</a:t>
            </a:r>
            <a:r>
              <a:rPr sz="2000" spc="125" dirty="0">
                <a:latin typeface="Times New Roman"/>
                <a:cs typeface="Times New Roman"/>
              </a:rPr>
              <a:t> </a:t>
            </a:r>
            <a:r>
              <a:rPr sz="2000" spc="-5" dirty="0">
                <a:latin typeface="Times New Roman"/>
                <a:cs typeface="Times New Roman"/>
              </a:rPr>
              <a:t>transition</a:t>
            </a:r>
            <a:r>
              <a:rPr sz="2000" spc="114" dirty="0">
                <a:latin typeface="Times New Roman"/>
                <a:cs typeface="Times New Roman"/>
              </a:rPr>
              <a:t> </a:t>
            </a:r>
            <a:r>
              <a:rPr sz="2000" spc="-5" dirty="0">
                <a:latin typeface="Times New Roman"/>
                <a:cs typeface="Times New Roman"/>
              </a:rPr>
              <a:t>play</a:t>
            </a:r>
            <a:r>
              <a:rPr sz="2000" spc="95" dirty="0">
                <a:latin typeface="Times New Roman"/>
                <a:cs typeface="Times New Roman"/>
              </a:rPr>
              <a:t> </a:t>
            </a:r>
            <a:r>
              <a:rPr sz="2000" dirty="0">
                <a:latin typeface="Times New Roman"/>
                <a:cs typeface="Times New Roman"/>
              </a:rPr>
              <a:t>a</a:t>
            </a:r>
            <a:r>
              <a:rPr sz="2000" spc="105" dirty="0">
                <a:latin typeface="Times New Roman"/>
                <a:cs typeface="Times New Roman"/>
              </a:rPr>
              <a:t> </a:t>
            </a:r>
            <a:r>
              <a:rPr sz="2000" spc="-5" dirty="0">
                <a:latin typeface="Times New Roman"/>
                <a:cs typeface="Times New Roman"/>
              </a:rPr>
              <a:t>major </a:t>
            </a:r>
            <a:r>
              <a:rPr sz="2000" spc="-484" dirty="0">
                <a:latin typeface="Times New Roman"/>
                <a:cs typeface="Times New Roman"/>
              </a:rPr>
              <a:t> </a:t>
            </a:r>
            <a:r>
              <a:rPr sz="2000" spc="-5" dirty="0">
                <a:latin typeface="Times New Roman"/>
                <a:cs typeface="Times New Roman"/>
              </a:rPr>
              <a:t>role</a:t>
            </a:r>
            <a:r>
              <a:rPr sz="2000" dirty="0">
                <a:latin typeface="Times New Roman"/>
                <a:cs typeface="Times New Roman"/>
              </a:rPr>
              <a:t> </a:t>
            </a:r>
            <a:r>
              <a:rPr sz="2000" spc="-5" dirty="0">
                <a:latin typeface="Times New Roman"/>
                <a:cs typeface="Times New Roman"/>
              </a:rPr>
              <a:t>in</a:t>
            </a:r>
            <a:r>
              <a:rPr sz="2000" spc="15" dirty="0">
                <a:latin typeface="Times New Roman"/>
                <a:cs typeface="Times New Roman"/>
              </a:rPr>
              <a:t> </a:t>
            </a:r>
            <a:r>
              <a:rPr sz="2000" spc="-5" dirty="0">
                <a:latin typeface="Times New Roman"/>
                <a:cs typeface="Times New Roman"/>
              </a:rPr>
              <a:t>affecting</a:t>
            </a:r>
            <a:r>
              <a:rPr sz="2000" spc="5" dirty="0">
                <a:latin typeface="Times New Roman"/>
                <a:cs typeface="Times New Roman"/>
              </a:rPr>
              <a:t> </a:t>
            </a:r>
            <a:r>
              <a:rPr sz="2000" spc="-5" dirty="0">
                <a:latin typeface="Times New Roman"/>
                <a:cs typeface="Times New Roman"/>
              </a:rPr>
              <a:t>the</a:t>
            </a:r>
            <a:r>
              <a:rPr sz="2000" spc="10" dirty="0">
                <a:latin typeface="Times New Roman"/>
                <a:cs typeface="Times New Roman"/>
              </a:rPr>
              <a:t> </a:t>
            </a:r>
            <a:r>
              <a:rPr sz="2000" spc="-5" dirty="0">
                <a:latin typeface="Times New Roman"/>
                <a:cs typeface="Times New Roman"/>
              </a:rPr>
              <a:t>stress-strain</a:t>
            </a:r>
            <a:r>
              <a:rPr sz="2000" spc="5" dirty="0">
                <a:latin typeface="Times New Roman"/>
                <a:cs typeface="Times New Roman"/>
              </a:rPr>
              <a:t> </a:t>
            </a:r>
            <a:r>
              <a:rPr sz="2000" dirty="0">
                <a:latin typeface="Times New Roman"/>
                <a:cs typeface="Times New Roman"/>
              </a:rPr>
              <a:t>behavior of</a:t>
            </a:r>
            <a:r>
              <a:rPr sz="2000" spc="15" dirty="0">
                <a:latin typeface="Times New Roman"/>
                <a:cs typeface="Times New Roman"/>
              </a:rPr>
              <a:t> </a:t>
            </a:r>
            <a:r>
              <a:rPr sz="2000" spc="-5" dirty="0">
                <a:latin typeface="Times New Roman"/>
                <a:cs typeface="Times New Roman"/>
              </a:rPr>
              <a:t>concrete.</a:t>
            </a:r>
            <a:endParaRPr sz="2000" dirty="0">
              <a:latin typeface="Times New Roman"/>
              <a:cs typeface="Times New Roman"/>
            </a:endParaRPr>
          </a:p>
        </p:txBody>
      </p:sp>
      <p:sp>
        <p:nvSpPr>
          <p:cNvPr id="15" name="object 15"/>
          <p:cNvSpPr txBox="1"/>
          <p:nvPr/>
        </p:nvSpPr>
        <p:spPr>
          <a:xfrm>
            <a:off x="1828801" y="5156200"/>
            <a:ext cx="114935" cy="330200"/>
          </a:xfrm>
          <a:prstGeom prst="rect">
            <a:avLst/>
          </a:prstGeom>
        </p:spPr>
        <p:txBody>
          <a:bodyPr vert="horz" wrap="square" lIns="0" tIns="12700" rIns="0" bIns="0" rtlCol="0">
            <a:spAutoFit/>
          </a:bodyPr>
          <a:lstStyle/>
          <a:p>
            <a:pPr marL="12700">
              <a:spcBef>
                <a:spcPts val="100"/>
              </a:spcBef>
            </a:pPr>
            <a:r>
              <a:rPr sz="2000" dirty="0">
                <a:latin typeface="Arial MT"/>
                <a:cs typeface="Arial MT"/>
              </a:rPr>
              <a:t>•</a:t>
            </a:r>
            <a:endParaRPr sz="2000">
              <a:latin typeface="Arial MT"/>
              <a:cs typeface="Arial MT"/>
            </a:endParaRPr>
          </a:p>
        </p:txBody>
      </p:sp>
      <p:sp>
        <p:nvSpPr>
          <p:cNvPr id="16" name="object 16"/>
          <p:cNvSpPr txBox="1"/>
          <p:nvPr/>
        </p:nvSpPr>
        <p:spPr>
          <a:xfrm>
            <a:off x="2171700" y="5170170"/>
            <a:ext cx="7735570" cy="635000"/>
          </a:xfrm>
          <a:prstGeom prst="rect">
            <a:avLst/>
          </a:prstGeom>
        </p:spPr>
        <p:txBody>
          <a:bodyPr vert="horz" wrap="square" lIns="0" tIns="12700" rIns="0" bIns="0" rtlCol="0">
            <a:spAutoFit/>
          </a:bodyPr>
          <a:lstStyle/>
          <a:p>
            <a:pPr marL="12700" marR="5080">
              <a:spcBef>
                <a:spcPts val="100"/>
              </a:spcBef>
            </a:pPr>
            <a:r>
              <a:rPr sz="2000" b="1" dirty="0">
                <a:latin typeface="Times New Roman"/>
                <a:cs typeface="Times New Roman"/>
              </a:rPr>
              <a:t>The</a:t>
            </a:r>
            <a:r>
              <a:rPr sz="2000" b="1" spc="155" dirty="0">
                <a:latin typeface="Times New Roman"/>
                <a:cs typeface="Times New Roman"/>
              </a:rPr>
              <a:t> </a:t>
            </a:r>
            <a:r>
              <a:rPr sz="2000" b="1" spc="-5" dirty="0">
                <a:latin typeface="Times New Roman"/>
                <a:cs typeface="Times New Roman"/>
              </a:rPr>
              <a:t>transition</a:t>
            </a:r>
            <a:r>
              <a:rPr sz="2000" b="1" spc="160" dirty="0">
                <a:latin typeface="Times New Roman"/>
                <a:cs typeface="Times New Roman"/>
              </a:rPr>
              <a:t> </a:t>
            </a:r>
            <a:r>
              <a:rPr sz="2000" b="1" spc="-5" dirty="0">
                <a:latin typeface="Times New Roman"/>
                <a:cs typeface="Times New Roman"/>
              </a:rPr>
              <a:t>zone</a:t>
            </a:r>
            <a:r>
              <a:rPr sz="2000" b="1" spc="160" dirty="0">
                <a:latin typeface="Times New Roman"/>
                <a:cs typeface="Times New Roman"/>
              </a:rPr>
              <a:t> </a:t>
            </a:r>
            <a:r>
              <a:rPr sz="2000" b="1" spc="-5" dirty="0">
                <a:latin typeface="Times New Roman"/>
                <a:cs typeface="Times New Roman"/>
              </a:rPr>
              <a:t>characteristics</a:t>
            </a:r>
            <a:r>
              <a:rPr sz="2000" b="1" spc="155" dirty="0">
                <a:latin typeface="Times New Roman"/>
                <a:cs typeface="Times New Roman"/>
              </a:rPr>
              <a:t> </a:t>
            </a:r>
            <a:r>
              <a:rPr sz="2000" b="1" spc="-5" dirty="0">
                <a:latin typeface="Times New Roman"/>
                <a:cs typeface="Times New Roman"/>
              </a:rPr>
              <a:t>affect</a:t>
            </a:r>
            <a:r>
              <a:rPr sz="2000" b="1" spc="210" dirty="0">
                <a:latin typeface="Times New Roman"/>
                <a:cs typeface="Times New Roman"/>
              </a:rPr>
              <a:t> </a:t>
            </a:r>
            <a:r>
              <a:rPr sz="2000" dirty="0">
                <a:latin typeface="Times New Roman"/>
                <a:cs typeface="Times New Roman"/>
              </a:rPr>
              <a:t>the</a:t>
            </a:r>
            <a:r>
              <a:rPr sz="2000" spc="165" dirty="0">
                <a:latin typeface="Times New Roman"/>
                <a:cs typeface="Times New Roman"/>
              </a:rPr>
              <a:t> </a:t>
            </a:r>
            <a:r>
              <a:rPr sz="2000" spc="-5" dirty="0">
                <a:latin typeface="Times New Roman"/>
                <a:cs typeface="Times New Roman"/>
              </a:rPr>
              <a:t>elastic</a:t>
            </a:r>
            <a:r>
              <a:rPr sz="2000" spc="165" dirty="0">
                <a:latin typeface="Times New Roman"/>
                <a:cs typeface="Times New Roman"/>
              </a:rPr>
              <a:t> </a:t>
            </a:r>
            <a:r>
              <a:rPr sz="2000" spc="-5" dirty="0">
                <a:latin typeface="Times New Roman"/>
                <a:cs typeface="Times New Roman"/>
              </a:rPr>
              <a:t>modulus</a:t>
            </a:r>
            <a:r>
              <a:rPr sz="2000" spc="150" dirty="0">
                <a:latin typeface="Times New Roman"/>
                <a:cs typeface="Times New Roman"/>
              </a:rPr>
              <a:t> </a:t>
            </a:r>
            <a:r>
              <a:rPr sz="2000" spc="-5" dirty="0">
                <a:latin typeface="Times New Roman"/>
                <a:cs typeface="Times New Roman"/>
              </a:rPr>
              <a:t>more</a:t>
            </a:r>
            <a:r>
              <a:rPr sz="2000" spc="160" dirty="0">
                <a:latin typeface="Times New Roman"/>
                <a:cs typeface="Times New Roman"/>
              </a:rPr>
              <a:t> </a:t>
            </a:r>
            <a:r>
              <a:rPr sz="2000" spc="-5" dirty="0">
                <a:latin typeface="Times New Roman"/>
                <a:cs typeface="Times New Roman"/>
              </a:rPr>
              <a:t>than </a:t>
            </a:r>
            <a:r>
              <a:rPr sz="2000" spc="-484" dirty="0">
                <a:latin typeface="Times New Roman"/>
                <a:cs typeface="Times New Roman"/>
              </a:rPr>
              <a:t> </a:t>
            </a:r>
            <a:r>
              <a:rPr sz="2000" spc="-5" dirty="0">
                <a:latin typeface="Times New Roman"/>
                <a:cs typeface="Times New Roman"/>
              </a:rPr>
              <a:t>it</a:t>
            </a:r>
            <a:r>
              <a:rPr sz="2000" spc="-10" dirty="0">
                <a:latin typeface="Times New Roman"/>
                <a:cs typeface="Times New Roman"/>
              </a:rPr>
              <a:t> </a:t>
            </a:r>
            <a:r>
              <a:rPr sz="2000" spc="-5" dirty="0">
                <a:latin typeface="Times New Roman"/>
                <a:cs typeface="Times New Roman"/>
              </a:rPr>
              <a:t>affects</a:t>
            </a:r>
            <a:r>
              <a:rPr sz="2000" spc="5" dirty="0">
                <a:latin typeface="Times New Roman"/>
                <a:cs typeface="Times New Roman"/>
              </a:rPr>
              <a:t> </a:t>
            </a:r>
            <a:r>
              <a:rPr sz="2000" spc="-5" dirty="0">
                <a:latin typeface="Times New Roman"/>
                <a:cs typeface="Times New Roman"/>
              </a:rPr>
              <a:t>the</a:t>
            </a:r>
            <a:r>
              <a:rPr sz="2000" dirty="0">
                <a:latin typeface="Times New Roman"/>
                <a:cs typeface="Times New Roman"/>
              </a:rPr>
              <a:t> </a:t>
            </a:r>
            <a:r>
              <a:rPr sz="2000" spc="-5" dirty="0">
                <a:latin typeface="Times New Roman"/>
                <a:cs typeface="Times New Roman"/>
              </a:rPr>
              <a:t>compressive</a:t>
            </a:r>
            <a:r>
              <a:rPr sz="2000" dirty="0">
                <a:latin typeface="Times New Roman"/>
                <a:cs typeface="Times New Roman"/>
              </a:rPr>
              <a:t> </a:t>
            </a:r>
            <a:r>
              <a:rPr sz="2000" spc="-5" dirty="0">
                <a:latin typeface="Times New Roman"/>
                <a:cs typeface="Times New Roman"/>
              </a:rPr>
              <a:t>strength</a:t>
            </a:r>
            <a:r>
              <a:rPr sz="2000" spc="5" dirty="0">
                <a:latin typeface="Times New Roman"/>
                <a:cs typeface="Times New Roman"/>
              </a:rPr>
              <a:t> </a:t>
            </a:r>
            <a:r>
              <a:rPr sz="2000" dirty="0">
                <a:latin typeface="Times New Roman"/>
                <a:cs typeface="Times New Roman"/>
              </a:rPr>
              <a:t>of</a:t>
            </a:r>
            <a:r>
              <a:rPr sz="2000" spc="10" dirty="0">
                <a:latin typeface="Times New Roman"/>
                <a:cs typeface="Times New Roman"/>
              </a:rPr>
              <a:t> </a:t>
            </a:r>
            <a:r>
              <a:rPr sz="2000" spc="-5" dirty="0">
                <a:latin typeface="Times New Roman"/>
                <a:cs typeface="Times New Roman"/>
              </a:rPr>
              <a:t>concrete.</a:t>
            </a:r>
            <a:endParaRPr sz="2000">
              <a:latin typeface="Times New Roman"/>
              <a:cs typeface="Times New Roman"/>
            </a:endParaRPr>
          </a:p>
        </p:txBody>
      </p:sp>
    </p:spTree>
    <p:extLst>
      <p:ext uri="{BB962C8B-B14F-4D97-AF65-F5344CB8AC3E}">
        <p14:creationId xmlns:p14="http://schemas.microsoft.com/office/powerpoint/2010/main" val="417203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0324-3832-4FE5-BC6D-486394EAA4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E57B7B-E96F-486E-A9BB-45316C4023B9}"/>
              </a:ext>
            </a:extLst>
          </p:cNvPr>
          <p:cNvSpPr>
            <a:spLocks noGrp="1"/>
          </p:cNvSpPr>
          <p:nvPr>
            <p:ph idx="1"/>
          </p:nvPr>
        </p:nvSpPr>
        <p:spPr/>
        <p:txBody>
          <a:bodyPr/>
          <a:lstStyle/>
          <a:p>
            <a:pPr marL="457200" lvl="0" indent="-457200" algn="just">
              <a:lnSpc>
                <a:spcPct val="150000"/>
              </a:lnSpc>
              <a:buClrTx/>
              <a:buFont typeface="+mj-lt"/>
              <a:buAutoNum type="arabicPeriod" startAt="3"/>
            </a:pPr>
            <a:r>
              <a:rPr lang="en-US" sz="2400" b="1" dirty="0">
                <a:solidFill>
                  <a:prstClr val="black"/>
                </a:solidFill>
                <a:latin typeface="Arial" panose="020B0604020202020204" pitchFamily="34" charset="0"/>
              </a:rPr>
              <a:t>Highly Workable Concrete:</a:t>
            </a:r>
            <a:r>
              <a:rPr lang="en-US" sz="2400" dirty="0">
                <a:solidFill>
                  <a:prstClr val="black"/>
                </a:solidFill>
                <a:latin typeface="Arial" panose="020B0604020202020204" pitchFamily="34" charset="0"/>
              </a:rPr>
              <a:t> </a:t>
            </a:r>
          </a:p>
          <a:p>
            <a:pPr marL="749808" lvl="1" indent="-457200" algn="just">
              <a:lnSpc>
                <a:spcPct val="150000"/>
              </a:lnSpc>
              <a:buClrTx/>
              <a:buFont typeface="+mj-lt"/>
              <a:buAutoNum type="alphaLcParenR"/>
            </a:pPr>
            <a:r>
              <a:rPr lang="en-US" sz="2200" dirty="0">
                <a:solidFill>
                  <a:prstClr val="black"/>
                </a:solidFill>
                <a:latin typeface="Arial" panose="020B0604020202020204" pitchFamily="34" charset="0"/>
              </a:rPr>
              <a:t>This type of concrete is very easy to mix, transport, place and compact. </a:t>
            </a:r>
          </a:p>
          <a:p>
            <a:pPr marL="749808" lvl="1" indent="-457200" algn="just">
              <a:lnSpc>
                <a:spcPct val="150000"/>
              </a:lnSpc>
              <a:buClrTx/>
              <a:buFont typeface="+mj-lt"/>
              <a:buAutoNum type="alphaLcParenR"/>
            </a:pPr>
            <a:r>
              <a:rPr lang="en-US" sz="2200" dirty="0">
                <a:solidFill>
                  <a:prstClr val="black"/>
                </a:solidFill>
                <a:latin typeface="Arial" panose="020B0604020202020204" pitchFamily="34" charset="0"/>
              </a:rPr>
              <a:t>It is used where effective compaction of concrete is not possible. </a:t>
            </a:r>
          </a:p>
          <a:p>
            <a:pPr marL="749808" lvl="1" indent="-457200" algn="just">
              <a:lnSpc>
                <a:spcPct val="150000"/>
              </a:lnSpc>
              <a:buClrTx/>
              <a:buFont typeface="+mj-lt"/>
              <a:buAutoNum type="alphaLcParenR"/>
            </a:pPr>
            <a:r>
              <a:rPr lang="en-US" sz="2200" dirty="0">
                <a:solidFill>
                  <a:prstClr val="black"/>
                </a:solidFill>
                <a:latin typeface="Arial" panose="020B0604020202020204" pitchFamily="34" charset="0"/>
              </a:rPr>
              <a:t>The problem is that there are high chances of segregation and loss of homogeneity in highly workable concrete.</a:t>
            </a:r>
          </a:p>
          <a:p>
            <a:endParaRPr lang="en-IN" dirty="0"/>
          </a:p>
        </p:txBody>
      </p:sp>
    </p:spTree>
    <p:extLst>
      <p:ext uri="{BB962C8B-B14F-4D97-AF65-F5344CB8AC3E}">
        <p14:creationId xmlns:p14="http://schemas.microsoft.com/office/powerpoint/2010/main" val="31337783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2900" y="520700"/>
            <a:ext cx="1339850" cy="635000"/>
          </a:xfrm>
          <a:prstGeom prst="rect">
            <a:avLst/>
          </a:prstGeom>
        </p:spPr>
        <p:txBody>
          <a:bodyPr vert="horz" wrap="square" lIns="0" tIns="12700" rIns="0" bIns="0" rtlCol="0" anchor="b">
            <a:spAutoFit/>
          </a:bodyPr>
          <a:lstStyle/>
          <a:p>
            <a:pPr marL="12700">
              <a:lnSpc>
                <a:spcPct val="100000"/>
              </a:lnSpc>
              <a:spcBef>
                <a:spcPts val="100"/>
              </a:spcBef>
            </a:pPr>
            <a:r>
              <a:rPr sz="4000" spc="-10" dirty="0"/>
              <a:t>C</a:t>
            </a:r>
            <a:r>
              <a:rPr sz="4000" spc="-80" dirty="0"/>
              <a:t>r</a:t>
            </a:r>
            <a:r>
              <a:rPr sz="4000" dirty="0"/>
              <a:t>e</a:t>
            </a:r>
            <a:r>
              <a:rPr sz="4000" spc="-10" dirty="0"/>
              <a:t>e</a:t>
            </a:r>
            <a:r>
              <a:rPr sz="4000" dirty="0"/>
              <a:t>p</a:t>
            </a:r>
            <a:endParaRPr sz="4000"/>
          </a:p>
        </p:txBody>
      </p:sp>
      <p:sp>
        <p:nvSpPr>
          <p:cNvPr id="3" name="object 3"/>
          <p:cNvSpPr txBox="1"/>
          <p:nvPr/>
        </p:nvSpPr>
        <p:spPr>
          <a:xfrm>
            <a:off x="707667" y="1952766"/>
            <a:ext cx="10575236" cy="3937616"/>
          </a:xfrm>
          <a:prstGeom prst="rect">
            <a:avLst/>
          </a:prstGeom>
        </p:spPr>
        <p:txBody>
          <a:bodyPr vert="horz" wrap="square" lIns="0" tIns="12700" rIns="0" bIns="0" rtlCol="0">
            <a:spAutoFit/>
          </a:bodyPr>
          <a:lstStyle/>
          <a:p>
            <a:pPr marL="12700" marR="5080" algn="just">
              <a:spcBef>
                <a:spcPts val="100"/>
              </a:spcBef>
            </a:pPr>
            <a:r>
              <a:rPr sz="2400" b="1" spc="-5" dirty="0">
                <a:latin typeface="Times New Roman"/>
                <a:cs typeface="Times New Roman"/>
              </a:rPr>
              <a:t>The </a:t>
            </a:r>
            <a:r>
              <a:rPr sz="2400" b="1" dirty="0">
                <a:latin typeface="Times New Roman"/>
                <a:cs typeface="Times New Roman"/>
              </a:rPr>
              <a:t>ability of </a:t>
            </a:r>
            <a:r>
              <a:rPr sz="2400" b="1" spc="-10" dirty="0">
                <a:latin typeface="Times New Roman"/>
                <a:cs typeface="Times New Roman"/>
              </a:rPr>
              <a:t>concrete </a:t>
            </a:r>
            <a:r>
              <a:rPr sz="2400" b="1" dirty="0">
                <a:latin typeface="Times New Roman"/>
                <a:cs typeface="Times New Roman"/>
              </a:rPr>
              <a:t>to </a:t>
            </a:r>
            <a:r>
              <a:rPr sz="2400" b="1" spc="-15" dirty="0">
                <a:latin typeface="Times New Roman"/>
                <a:cs typeface="Times New Roman"/>
              </a:rPr>
              <a:t>creep </a:t>
            </a:r>
            <a:r>
              <a:rPr sz="2400" b="1" spc="-5" dirty="0">
                <a:latin typeface="Times New Roman"/>
                <a:cs typeface="Times New Roman"/>
              </a:rPr>
              <a:t>imparts </a:t>
            </a:r>
            <a:r>
              <a:rPr sz="2400" b="1" dirty="0">
                <a:latin typeface="Times New Roman"/>
                <a:cs typeface="Times New Roman"/>
              </a:rPr>
              <a:t>a </a:t>
            </a:r>
            <a:r>
              <a:rPr sz="2400" b="1" spc="-10" dirty="0">
                <a:latin typeface="Times New Roman"/>
                <a:cs typeface="Times New Roman"/>
              </a:rPr>
              <a:t>degree </a:t>
            </a:r>
            <a:r>
              <a:rPr sz="2400" b="1" dirty="0">
                <a:latin typeface="Times New Roman"/>
                <a:cs typeface="Times New Roman"/>
              </a:rPr>
              <a:t>of </a:t>
            </a:r>
            <a:r>
              <a:rPr lang="en-IN" sz="2400" b="1" dirty="0">
                <a:latin typeface="Times New Roman"/>
                <a:cs typeface="Times New Roman"/>
              </a:rPr>
              <a:t>d</a:t>
            </a:r>
            <a:r>
              <a:rPr sz="2400" b="1" spc="-5" dirty="0" err="1">
                <a:latin typeface="Times New Roman"/>
                <a:cs typeface="Times New Roman"/>
              </a:rPr>
              <a:t>uctility</a:t>
            </a:r>
            <a:r>
              <a:rPr sz="2400" b="1" spc="-5" dirty="0">
                <a:latin typeface="Times New Roman"/>
                <a:cs typeface="Times New Roman"/>
              </a:rPr>
              <a:t> </a:t>
            </a:r>
            <a:r>
              <a:rPr sz="2400" b="1" dirty="0">
                <a:latin typeface="Times New Roman"/>
                <a:cs typeface="Times New Roman"/>
              </a:rPr>
              <a:t>to</a:t>
            </a:r>
            <a:r>
              <a:rPr sz="2400" b="1" spc="5" dirty="0">
                <a:latin typeface="Times New Roman"/>
                <a:cs typeface="Times New Roman"/>
              </a:rPr>
              <a:t> </a:t>
            </a:r>
            <a:r>
              <a:rPr sz="2400" b="1" spc="-10" dirty="0">
                <a:latin typeface="Times New Roman"/>
                <a:cs typeface="Times New Roman"/>
              </a:rPr>
              <a:t>concrete</a:t>
            </a:r>
            <a:r>
              <a:rPr sz="2400" b="1" spc="-5" dirty="0">
                <a:latin typeface="Times New Roman"/>
                <a:cs typeface="Times New Roman"/>
              </a:rPr>
              <a:t> that</a:t>
            </a:r>
            <a:r>
              <a:rPr sz="2400" b="1" dirty="0">
                <a:latin typeface="Times New Roman"/>
                <a:cs typeface="Times New Roman"/>
              </a:rPr>
              <a:t> </a:t>
            </a:r>
            <a:r>
              <a:rPr sz="2400" b="1" spc="-5" dirty="0">
                <a:latin typeface="Times New Roman"/>
                <a:cs typeface="Times New Roman"/>
              </a:rPr>
              <a:t>enables</a:t>
            </a:r>
            <a:r>
              <a:rPr sz="2400" b="1" dirty="0">
                <a:latin typeface="Times New Roman"/>
                <a:cs typeface="Times New Roman"/>
              </a:rPr>
              <a:t> it</a:t>
            </a:r>
            <a:r>
              <a:rPr sz="2400" b="1" spc="5" dirty="0">
                <a:latin typeface="Times New Roman"/>
                <a:cs typeface="Times New Roman"/>
              </a:rPr>
              <a:t> </a:t>
            </a:r>
            <a:r>
              <a:rPr sz="2400" b="1" dirty="0">
                <a:latin typeface="Times New Roman"/>
                <a:cs typeface="Times New Roman"/>
              </a:rPr>
              <a:t>to</a:t>
            </a:r>
            <a:r>
              <a:rPr sz="2400" b="1" spc="5" dirty="0">
                <a:latin typeface="Times New Roman"/>
                <a:cs typeface="Times New Roman"/>
              </a:rPr>
              <a:t> </a:t>
            </a:r>
            <a:r>
              <a:rPr sz="2400" b="1" dirty="0">
                <a:latin typeface="Times New Roman"/>
                <a:cs typeface="Times New Roman"/>
              </a:rPr>
              <a:t>tolerate</a:t>
            </a:r>
            <a:r>
              <a:rPr sz="2400" b="1"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5" dirty="0">
                <a:latin typeface="Times New Roman"/>
                <a:cs typeface="Times New Roman"/>
              </a:rPr>
              <a:t>normal</a:t>
            </a:r>
            <a:r>
              <a:rPr sz="2400" dirty="0">
                <a:latin typeface="Times New Roman"/>
                <a:cs typeface="Times New Roman"/>
              </a:rPr>
              <a:t> range</a:t>
            </a:r>
            <a:r>
              <a:rPr sz="2400" spc="5" dirty="0">
                <a:latin typeface="Times New Roman"/>
                <a:cs typeface="Times New Roman"/>
              </a:rPr>
              <a:t> </a:t>
            </a:r>
            <a:r>
              <a:rPr sz="2400" dirty="0">
                <a:latin typeface="Times New Roman"/>
                <a:cs typeface="Times New Roman"/>
              </a:rPr>
              <a:t>of structural</a:t>
            </a:r>
            <a:r>
              <a:rPr sz="2400" spc="-5" dirty="0">
                <a:latin typeface="Times New Roman"/>
                <a:cs typeface="Times New Roman"/>
              </a:rPr>
              <a:t> deformations</a:t>
            </a:r>
            <a:r>
              <a:rPr sz="2400" dirty="0">
                <a:latin typeface="Times New Roman"/>
                <a:cs typeface="Times New Roman"/>
              </a:rPr>
              <a:t> </a:t>
            </a:r>
            <a:r>
              <a:rPr sz="2400" spc="-5" dirty="0">
                <a:latin typeface="Times New Roman"/>
                <a:cs typeface="Times New Roman"/>
              </a:rPr>
              <a:t>encountered </a:t>
            </a:r>
            <a:r>
              <a:rPr sz="2400" spc="5" dirty="0">
                <a:latin typeface="Times New Roman"/>
                <a:cs typeface="Times New Roman"/>
              </a:rPr>
              <a:t>in</a:t>
            </a:r>
            <a:r>
              <a:rPr sz="2400" dirty="0">
                <a:latin typeface="Times New Roman"/>
                <a:cs typeface="Times New Roman"/>
              </a:rPr>
              <a:t> practice.</a:t>
            </a:r>
          </a:p>
          <a:p>
            <a:pPr marL="12700" marR="620395" algn="just">
              <a:lnSpc>
                <a:spcPct val="120500"/>
              </a:lnSpc>
              <a:spcBef>
                <a:spcPts val="10"/>
              </a:spcBef>
            </a:pPr>
            <a:r>
              <a:rPr sz="2400" b="1" spc="-15" dirty="0">
                <a:latin typeface="Times New Roman"/>
                <a:cs typeface="Times New Roman"/>
              </a:rPr>
              <a:t>Creep </a:t>
            </a:r>
            <a:r>
              <a:rPr sz="2400" b="1" spc="-10" dirty="0">
                <a:latin typeface="Times New Roman"/>
                <a:cs typeface="Times New Roman"/>
              </a:rPr>
              <a:t>provides </a:t>
            </a:r>
            <a:r>
              <a:rPr sz="2400" b="1" dirty="0">
                <a:latin typeface="Times New Roman"/>
                <a:cs typeface="Times New Roman"/>
              </a:rPr>
              <a:t>a </a:t>
            </a:r>
            <a:r>
              <a:rPr sz="2400" b="1" spc="-10" dirty="0">
                <a:latin typeface="Times New Roman"/>
                <a:cs typeface="Times New Roman"/>
              </a:rPr>
              <a:t>structure </a:t>
            </a:r>
            <a:r>
              <a:rPr sz="2400" b="1" spc="-5" dirty="0">
                <a:latin typeface="Times New Roman"/>
                <a:cs typeface="Times New Roman"/>
              </a:rPr>
              <a:t>with the </a:t>
            </a:r>
            <a:r>
              <a:rPr sz="2400" b="1" dirty="0">
                <a:latin typeface="Times New Roman"/>
                <a:cs typeface="Times New Roman"/>
              </a:rPr>
              <a:t>ability to </a:t>
            </a:r>
            <a:r>
              <a:rPr sz="2400" b="1" spc="-10" dirty="0">
                <a:latin typeface="Times New Roman"/>
                <a:cs typeface="Times New Roman"/>
              </a:rPr>
              <a:t>redistribute </a:t>
            </a:r>
            <a:r>
              <a:rPr sz="2400" b="1" spc="-585" dirty="0">
                <a:latin typeface="Times New Roman"/>
                <a:cs typeface="Times New Roman"/>
              </a:rPr>
              <a:t> </a:t>
            </a:r>
            <a:r>
              <a:rPr sz="2400" b="1" spc="-5" dirty="0">
                <a:latin typeface="Times New Roman"/>
                <a:cs typeface="Times New Roman"/>
              </a:rPr>
              <a:t>excessive </a:t>
            </a:r>
            <a:r>
              <a:rPr sz="2400" b="1" spc="-10" dirty="0">
                <a:latin typeface="Times New Roman"/>
                <a:cs typeface="Times New Roman"/>
              </a:rPr>
              <a:t>stresses.</a:t>
            </a:r>
            <a:endParaRPr sz="2400" dirty="0">
              <a:latin typeface="Times New Roman"/>
              <a:cs typeface="Times New Roman"/>
            </a:endParaRPr>
          </a:p>
          <a:p>
            <a:pPr marL="12700" marR="5080" algn="just">
              <a:spcBef>
                <a:spcPts val="600"/>
              </a:spcBef>
            </a:pPr>
            <a:r>
              <a:rPr sz="2400" b="1" spc="-10" dirty="0">
                <a:latin typeface="Times New Roman"/>
                <a:cs typeface="Times New Roman"/>
              </a:rPr>
              <a:t>Without </a:t>
            </a:r>
            <a:r>
              <a:rPr sz="2400" b="1" spc="-5" dirty="0">
                <a:latin typeface="Times New Roman"/>
                <a:cs typeface="Times New Roman"/>
              </a:rPr>
              <a:t>the </a:t>
            </a:r>
            <a:r>
              <a:rPr sz="2400" b="1" dirty="0">
                <a:latin typeface="Times New Roman"/>
                <a:cs typeface="Times New Roman"/>
              </a:rPr>
              <a:t>ability to </a:t>
            </a:r>
            <a:r>
              <a:rPr sz="2400" b="1" spc="-10" dirty="0">
                <a:latin typeface="Times New Roman"/>
                <a:cs typeface="Times New Roman"/>
              </a:rPr>
              <a:t>creep, concrete </a:t>
            </a:r>
            <a:r>
              <a:rPr sz="2400" b="1" spc="-5" dirty="0">
                <a:latin typeface="Times New Roman"/>
                <a:cs typeface="Times New Roman"/>
              </a:rPr>
              <a:t>would simply be </a:t>
            </a:r>
            <a:r>
              <a:rPr sz="2400" b="1" dirty="0">
                <a:latin typeface="Times New Roman"/>
                <a:cs typeface="Times New Roman"/>
              </a:rPr>
              <a:t>too </a:t>
            </a:r>
            <a:r>
              <a:rPr sz="2400" b="1" spc="-5" dirty="0">
                <a:latin typeface="Times New Roman"/>
                <a:cs typeface="Times New Roman"/>
              </a:rPr>
              <a:t>brittle</a:t>
            </a:r>
            <a:r>
              <a:rPr sz="2400" b="1" spc="420" dirty="0">
                <a:latin typeface="Times New Roman"/>
                <a:cs typeface="Times New Roman"/>
              </a:rPr>
              <a:t> </a:t>
            </a:r>
            <a:r>
              <a:rPr sz="2400" b="1" dirty="0">
                <a:latin typeface="Times New Roman"/>
                <a:cs typeface="Times New Roman"/>
              </a:rPr>
              <a:t>for</a:t>
            </a:r>
            <a:r>
              <a:rPr sz="2400" b="1" spc="370" dirty="0">
                <a:latin typeface="Times New Roman"/>
                <a:cs typeface="Times New Roman"/>
              </a:rPr>
              <a:t> </a:t>
            </a:r>
            <a:r>
              <a:rPr sz="2400" b="1" spc="-5" dirty="0">
                <a:latin typeface="Times New Roman"/>
                <a:cs typeface="Times New Roman"/>
              </a:rPr>
              <a:t>use</a:t>
            </a:r>
            <a:r>
              <a:rPr sz="2400" b="1" spc="420" dirty="0">
                <a:latin typeface="Times New Roman"/>
                <a:cs typeface="Times New Roman"/>
              </a:rPr>
              <a:t> </a:t>
            </a:r>
            <a:r>
              <a:rPr sz="2400" b="1" dirty="0">
                <a:latin typeface="Times New Roman"/>
                <a:cs typeface="Times New Roman"/>
              </a:rPr>
              <a:t>in</a:t>
            </a:r>
            <a:r>
              <a:rPr sz="2400" b="1" spc="409" dirty="0">
                <a:latin typeface="Times New Roman"/>
                <a:cs typeface="Times New Roman"/>
              </a:rPr>
              <a:t> </a:t>
            </a:r>
            <a:r>
              <a:rPr sz="2400" b="1" dirty="0">
                <a:latin typeface="Times New Roman"/>
                <a:cs typeface="Times New Roman"/>
              </a:rPr>
              <a:t>the</a:t>
            </a:r>
            <a:r>
              <a:rPr sz="2400" b="1" spc="409" dirty="0">
                <a:latin typeface="Times New Roman"/>
                <a:cs typeface="Times New Roman"/>
              </a:rPr>
              <a:t> </a:t>
            </a:r>
            <a:r>
              <a:rPr sz="2400" b="1" dirty="0">
                <a:latin typeface="Times New Roman"/>
                <a:cs typeface="Times New Roman"/>
              </a:rPr>
              <a:t>majority</a:t>
            </a:r>
            <a:r>
              <a:rPr sz="2400" b="1" spc="415" dirty="0">
                <a:latin typeface="Times New Roman"/>
                <a:cs typeface="Times New Roman"/>
              </a:rPr>
              <a:t> </a:t>
            </a:r>
            <a:r>
              <a:rPr sz="2400" b="1" dirty="0">
                <a:latin typeface="Times New Roman"/>
                <a:cs typeface="Times New Roman"/>
              </a:rPr>
              <a:t>of</a:t>
            </a:r>
            <a:r>
              <a:rPr sz="2400" b="1" spc="425" dirty="0">
                <a:latin typeface="Times New Roman"/>
                <a:cs typeface="Times New Roman"/>
              </a:rPr>
              <a:t> </a:t>
            </a:r>
            <a:r>
              <a:rPr sz="2400" b="1" spc="-5" dirty="0">
                <a:latin typeface="Times New Roman"/>
                <a:cs typeface="Times New Roman"/>
              </a:rPr>
              <a:t>structures</a:t>
            </a:r>
            <a:r>
              <a:rPr sz="2400" spc="-5" dirty="0">
                <a:latin typeface="Times New Roman"/>
                <a:cs typeface="Times New Roman"/>
              </a:rPr>
              <a:t>.</a:t>
            </a:r>
            <a:r>
              <a:rPr sz="2400" spc="405" dirty="0">
                <a:latin typeface="Times New Roman"/>
                <a:cs typeface="Times New Roman"/>
              </a:rPr>
              <a:t> </a:t>
            </a:r>
            <a:r>
              <a:rPr sz="2400" spc="-15" dirty="0">
                <a:latin typeface="Times New Roman"/>
                <a:cs typeface="Times New Roman"/>
              </a:rPr>
              <a:t>However,</a:t>
            </a:r>
            <a:r>
              <a:rPr sz="2400" spc="405" dirty="0">
                <a:latin typeface="Times New Roman"/>
                <a:cs typeface="Times New Roman"/>
              </a:rPr>
              <a:t> </a:t>
            </a:r>
            <a:r>
              <a:rPr sz="2400" dirty="0">
                <a:latin typeface="Times New Roman"/>
                <a:cs typeface="Times New Roman"/>
              </a:rPr>
              <a:t>creep also </a:t>
            </a:r>
            <a:r>
              <a:rPr sz="2400" spc="-10" dirty="0">
                <a:latin typeface="Times New Roman"/>
                <a:cs typeface="Times New Roman"/>
              </a:rPr>
              <a:t>may </a:t>
            </a:r>
            <a:r>
              <a:rPr sz="2400" dirty="0">
                <a:latin typeface="Times New Roman"/>
                <a:cs typeface="Times New Roman"/>
              </a:rPr>
              <a:t>have </a:t>
            </a:r>
            <a:r>
              <a:rPr sz="2400" spc="-5" dirty="0">
                <a:latin typeface="Times New Roman"/>
                <a:cs typeface="Times New Roman"/>
              </a:rPr>
              <a:t>detrimental </a:t>
            </a:r>
            <a:r>
              <a:rPr sz="2400" spc="-10" dirty="0">
                <a:latin typeface="Times New Roman"/>
                <a:cs typeface="Times New Roman"/>
              </a:rPr>
              <a:t>effects </a:t>
            </a:r>
            <a:r>
              <a:rPr sz="2400" b="1" spc="-5" dirty="0">
                <a:latin typeface="Times New Roman"/>
                <a:cs typeface="Times New Roman"/>
              </a:rPr>
              <a:t>such </a:t>
            </a:r>
            <a:r>
              <a:rPr sz="2400" b="1" dirty="0">
                <a:latin typeface="Times New Roman"/>
                <a:cs typeface="Times New Roman"/>
              </a:rPr>
              <a:t>as </a:t>
            </a:r>
            <a:r>
              <a:rPr sz="2400" b="1" spc="-10" dirty="0">
                <a:latin typeface="Times New Roman"/>
                <a:cs typeface="Times New Roman"/>
              </a:rPr>
              <a:t>increased </a:t>
            </a:r>
            <a:r>
              <a:rPr sz="2400" b="1" dirty="0">
                <a:latin typeface="Times New Roman"/>
                <a:cs typeface="Times New Roman"/>
              </a:rPr>
              <a:t>deflection </a:t>
            </a:r>
            <a:r>
              <a:rPr sz="2400" b="1" spc="-10" dirty="0">
                <a:latin typeface="Times New Roman"/>
                <a:cs typeface="Times New Roman"/>
              </a:rPr>
              <a:t>resulting</a:t>
            </a:r>
            <a:r>
              <a:rPr sz="2400" b="1" spc="-5" dirty="0">
                <a:latin typeface="Times New Roman"/>
                <a:cs typeface="Times New Roman"/>
              </a:rPr>
              <a:t> </a:t>
            </a:r>
            <a:r>
              <a:rPr sz="2400" b="1" dirty="0">
                <a:latin typeface="Times New Roman"/>
                <a:cs typeface="Times New Roman"/>
              </a:rPr>
              <a:t>in</a:t>
            </a:r>
            <a:r>
              <a:rPr sz="2400" b="1" spc="5" dirty="0">
                <a:latin typeface="Times New Roman"/>
                <a:cs typeface="Times New Roman"/>
              </a:rPr>
              <a:t> </a:t>
            </a:r>
            <a:r>
              <a:rPr sz="2400" b="1" spc="-5" dirty="0">
                <a:latin typeface="Times New Roman"/>
                <a:cs typeface="Times New Roman"/>
              </a:rPr>
              <a:t>cracking,</a:t>
            </a:r>
            <a:r>
              <a:rPr sz="2400" b="1" dirty="0">
                <a:latin typeface="Times New Roman"/>
                <a:cs typeface="Times New Roman"/>
              </a:rPr>
              <a:t> </a:t>
            </a:r>
            <a:r>
              <a:rPr sz="2400" b="1" spc="-5" dirty="0">
                <a:latin typeface="Times New Roman"/>
                <a:cs typeface="Times New Roman"/>
              </a:rPr>
              <a:t>loss</a:t>
            </a:r>
            <a:r>
              <a:rPr sz="2400" b="1" dirty="0">
                <a:latin typeface="Times New Roman"/>
                <a:cs typeface="Times New Roman"/>
              </a:rPr>
              <a:t> of</a:t>
            </a:r>
            <a:r>
              <a:rPr sz="2400" b="1" spc="5" dirty="0">
                <a:latin typeface="Times New Roman"/>
                <a:cs typeface="Times New Roman"/>
              </a:rPr>
              <a:t> </a:t>
            </a:r>
            <a:r>
              <a:rPr sz="2400" b="1" spc="-15" dirty="0">
                <a:latin typeface="Times New Roman"/>
                <a:cs typeface="Times New Roman"/>
              </a:rPr>
              <a:t>prestress,</a:t>
            </a:r>
            <a:r>
              <a:rPr sz="2400" b="1" spc="-10" dirty="0">
                <a:latin typeface="Times New Roman"/>
                <a:cs typeface="Times New Roman"/>
              </a:rPr>
              <a:t> </a:t>
            </a:r>
            <a:r>
              <a:rPr sz="2400" b="1" spc="-5" dirty="0">
                <a:latin typeface="Times New Roman"/>
                <a:cs typeface="Times New Roman"/>
              </a:rPr>
              <a:t>and</a:t>
            </a:r>
            <a:r>
              <a:rPr sz="2400" b="1" spc="590" dirty="0">
                <a:latin typeface="Times New Roman"/>
                <a:cs typeface="Times New Roman"/>
              </a:rPr>
              <a:t> </a:t>
            </a:r>
            <a:r>
              <a:rPr sz="2400" b="1" spc="-5" dirty="0">
                <a:latin typeface="Times New Roman"/>
                <a:cs typeface="Times New Roman"/>
              </a:rPr>
              <a:t>buckling</a:t>
            </a:r>
            <a:r>
              <a:rPr sz="2400" b="1" spc="590" dirty="0">
                <a:latin typeface="Times New Roman"/>
                <a:cs typeface="Times New Roman"/>
              </a:rPr>
              <a:t> </a:t>
            </a:r>
            <a:r>
              <a:rPr sz="2400" b="1" dirty="0">
                <a:latin typeface="Times New Roman"/>
                <a:cs typeface="Times New Roman"/>
              </a:rPr>
              <a:t>of </a:t>
            </a:r>
            <a:r>
              <a:rPr sz="2400" b="1" spc="5" dirty="0">
                <a:latin typeface="Times New Roman"/>
                <a:cs typeface="Times New Roman"/>
              </a:rPr>
              <a:t> </a:t>
            </a:r>
            <a:r>
              <a:rPr sz="2400" b="1" spc="-5" dirty="0">
                <a:latin typeface="Times New Roman"/>
                <a:cs typeface="Times New Roman"/>
              </a:rPr>
              <a:t>slender</a:t>
            </a:r>
            <a:r>
              <a:rPr sz="2400" b="1" spc="-55" dirty="0">
                <a:latin typeface="Times New Roman"/>
                <a:cs typeface="Times New Roman"/>
              </a:rPr>
              <a:t> </a:t>
            </a:r>
            <a:r>
              <a:rPr sz="2400" b="1" spc="-5" dirty="0">
                <a:latin typeface="Times New Roman"/>
                <a:cs typeface="Times New Roman"/>
              </a:rPr>
              <a:t>columns.</a:t>
            </a:r>
            <a:endParaRPr sz="2400" dirty="0">
              <a:latin typeface="Times New Roman"/>
              <a:cs typeface="Times New Roman"/>
            </a:endParaRPr>
          </a:p>
          <a:p>
            <a:pPr marL="12700" marR="11430" algn="just">
              <a:spcBef>
                <a:spcPts val="600"/>
              </a:spcBef>
            </a:pPr>
            <a:r>
              <a:rPr sz="2400" dirty="0">
                <a:latin typeface="Times New Roman"/>
                <a:cs typeface="Times New Roman"/>
              </a:rPr>
              <a:t>It is </a:t>
            </a:r>
            <a:r>
              <a:rPr sz="2400" b="1" spc="-15" dirty="0">
                <a:latin typeface="Times New Roman"/>
                <a:cs typeface="Times New Roman"/>
              </a:rPr>
              <a:t>therefore </a:t>
            </a:r>
            <a:r>
              <a:rPr sz="2400" b="1" dirty="0">
                <a:latin typeface="Times New Roman"/>
                <a:cs typeface="Times New Roman"/>
              </a:rPr>
              <a:t>important </a:t>
            </a:r>
            <a:r>
              <a:rPr sz="2400" b="1" spc="-5" dirty="0">
                <a:latin typeface="Times New Roman"/>
                <a:cs typeface="Times New Roman"/>
              </a:rPr>
              <a:t>that the designer </a:t>
            </a:r>
            <a:r>
              <a:rPr sz="2400" b="1" dirty="0">
                <a:latin typeface="Times New Roman"/>
                <a:cs typeface="Times New Roman"/>
              </a:rPr>
              <a:t>takes the </a:t>
            </a:r>
            <a:r>
              <a:rPr sz="2400" b="1" spc="-5" dirty="0">
                <a:latin typeface="Times New Roman"/>
                <a:cs typeface="Times New Roman"/>
              </a:rPr>
              <a:t>necessary steps</a:t>
            </a:r>
            <a:r>
              <a:rPr sz="2400" b="1" dirty="0">
                <a:latin typeface="Times New Roman"/>
                <a:cs typeface="Times New Roman"/>
              </a:rPr>
              <a:t> to allow</a:t>
            </a:r>
            <a:r>
              <a:rPr sz="2400" b="1" spc="-25" dirty="0">
                <a:latin typeface="Times New Roman"/>
                <a:cs typeface="Times New Roman"/>
              </a:rPr>
              <a:t> </a:t>
            </a:r>
            <a:r>
              <a:rPr sz="2400" b="1" dirty="0">
                <a:latin typeface="Times New Roman"/>
                <a:cs typeface="Times New Roman"/>
              </a:rPr>
              <a:t>for</a:t>
            </a:r>
            <a:r>
              <a:rPr sz="2400" b="1" spc="-50" dirty="0">
                <a:latin typeface="Times New Roman"/>
                <a:cs typeface="Times New Roman"/>
              </a:rPr>
              <a:t> </a:t>
            </a:r>
            <a:r>
              <a:rPr sz="2400" b="1" spc="-10" dirty="0">
                <a:latin typeface="Times New Roman"/>
                <a:cs typeface="Times New Roman"/>
              </a:rPr>
              <a:t>creep </a:t>
            </a:r>
            <a:r>
              <a:rPr sz="2400" b="1" dirty="0">
                <a:latin typeface="Times New Roman"/>
                <a:cs typeface="Times New Roman"/>
              </a:rPr>
              <a:t>in </a:t>
            </a:r>
            <a:r>
              <a:rPr sz="2400" b="1" spc="-5" dirty="0">
                <a:latin typeface="Times New Roman"/>
                <a:cs typeface="Times New Roman"/>
              </a:rPr>
              <a:t>the</a:t>
            </a:r>
            <a:r>
              <a:rPr sz="2400" b="1" spc="5" dirty="0">
                <a:latin typeface="Times New Roman"/>
                <a:cs typeface="Times New Roman"/>
              </a:rPr>
              <a:t> </a:t>
            </a:r>
            <a:r>
              <a:rPr sz="2400" b="1" spc="-5" dirty="0">
                <a:latin typeface="Times New Roman"/>
                <a:cs typeface="Times New Roman"/>
              </a:rPr>
              <a:t>design </a:t>
            </a:r>
            <a:r>
              <a:rPr sz="2400" b="1" dirty="0">
                <a:latin typeface="Times New Roman"/>
                <a:cs typeface="Times New Roman"/>
              </a:rPr>
              <a:t>of </a:t>
            </a:r>
            <a:r>
              <a:rPr sz="2400" b="1" spc="-10" dirty="0">
                <a:latin typeface="Times New Roman"/>
                <a:cs typeface="Times New Roman"/>
              </a:rPr>
              <a:t>concrete</a:t>
            </a:r>
            <a:r>
              <a:rPr sz="2400" b="1" spc="5" dirty="0">
                <a:latin typeface="Times New Roman"/>
                <a:cs typeface="Times New Roman"/>
              </a:rPr>
              <a:t> </a:t>
            </a:r>
            <a:r>
              <a:rPr sz="2400" b="1" spc="-10" dirty="0">
                <a:latin typeface="Times New Roman"/>
                <a:cs typeface="Times New Roman"/>
              </a:rPr>
              <a:t>structures.</a:t>
            </a:r>
            <a:endParaRPr sz="2400" dirty="0">
              <a:latin typeface="Times New Roman"/>
              <a:cs typeface="Times New Roman"/>
            </a:endParaRPr>
          </a:p>
        </p:txBody>
      </p:sp>
    </p:spTree>
    <p:extLst>
      <p:ext uri="{BB962C8B-B14F-4D97-AF65-F5344CB8AC3E}">
        <p14:creationId xmlns:p14="http://schemas.microsoft.com/office/powerpoint/2010/main" val="31679725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25440" y="852170"/>
            <a:ext cx="1341120" cy="635000"/>
          </a:xfrm>
          <a:prstGeom prst="rect">
            <a:avLst/>
          </a:prstGeom>
        </p:spPr>
        <p:txBody>
          <a:bodyPr vert="horz" wrap="square" lIns="0" tIns="12700" rIns="0" bIns="0" rtlCol="0" anchor="b">
            <a:spAutoFit/>
          </a:bodyPr>
          <a:lstStyle/>
          <a:p>
            <a:pPr marL="12700">
              <a:lnSpc>
                <a:spcPct val="100000"/>
              </a:lnSpc>
              <a:spcBef>
                <a:spcPts val="100"/>
              </a:spcBef>
            </a:pPr>
            <a:r>
              <a:rPr sz="4000" spc="-10" dirty="0"/>
              <a:t>C</a:t>
            </a:r>
            <a:r>
              <a:rPr sz="4000" spc="-70" dirty="0"/>
              <a:t>r</a:t>
            </a:r>
            <a:r>
              <a:rPr sz="4000" spc="-10" dirty="0"/>
              <a:t>e</a:t>
            </a:r>
            <a:r>
              <a:rPr sz="4000" dirty="0"/>
              <a:t>ep</a:t>
            </a:r>
            <a:endParaRPr sz="4000"/>
          </a:p>
        </p:txBody>
      </p:sp>
      <p:pic>
        <p:nvPicPr>
          <p:cNvPr id="3" name="object 3"/>
          <p:cNvPicPr/>
          <p:nvPr/>
        </p:nvPicPr>
        <p:blipFill>
          <a:blip r:embed="rId2" cstate="print"/>
          <a:stretch>
            <a:fillRect/>
          </a:stretch>
        </p:blipFill>
        <p:spPr>
          <a:xfrm>
            <a:off x="2557780" y="1676400"/>
            <a:ext cx="7076440" cy="4419600"/>
          </a:xfrm>
          <a:prstGeom prst="rect">
            <a:avLst/>
          </a:prstGeom>
        </p:spPr>
      </p:pic>
    </p:spTree>
    <p:extLst>
      <p:ext uri="{BB962C8B-B14F-4D97-AF65-F5344CB8AC3E}">
        <p14:creationId xmlns:p14="http://schemas.microsoft.com/office/powerpoint/2010/main" val="1897369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2370" y="673100"/>
            <a:ext cx="2198370"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Definition</a:t>
            </a:r>
            <a:endParaRPr sz="4000"/>
          </a:p>
        </p:txBody>
      </p:sp>
      <p:sp>
        <p:nvSpPr>
          <p:cNvPr id="3" name="object 3"/>
          <p:cNvSpPr txBox="1"/>
          <p:nvPr/>
        </p:nvSpPr>
        <p:spPr>
          <a:xfrm>
            <a:off x="1105231" y="1889441"/>
            <a:ext cx="9827812" cy="2167260"/>
          </a:xfrm>
          <a:prstGeom prst="rect">
            <a:avLst/>
          </a:prstGeom>
        </p:spPr>
        <p:txBody>
          <a:bodyPr vert="horz" wrap="square" lIns="0" tIns="12700" rIns="0" bIns="0" rtlCol="0">
            <a:spAutoFit/>
          </a:bodyPr>
          <a:lstStyle/>
          <a:p>
            <a:pPr marL="12700" marR="5080" algn="just">
              <a:lnSpc>
                <a:spcPct val="99900"/>
              </a:lnSpc>
              <a:spcBef>
                <a:spcPts val="100"/>
              </a:spcBef>
            </a:pPr>
            <a:r>
              <a:rPr sz="2800" b="1" spc="-20" dirty="0">
                <a:latin typeface="Times New Roman"/>
                <a:cs typeface="Times New Roman"/>
              </a:rPr>
              <a:t>Creep</a:t>
            </a:r>
            <a:r>
              <a:rPr sz="2800" b="1" spc="-15" dirty="0">
                <a:latin typeface="Times New Roman"/>
                <a:cs typeface="Times New Roman"/>
              </a:rPr>
              <a:t> </a:t>
            </a:r>
            <a:r>
              <a:rPr sz="2800" b="1" dirty="0">
                <a:latin typeface="Times New Roman"/>
                <a:cs typeface="Times New Roman"/>
              </a:rPr>
              <a:t>is</a:t>
            </a:r>
            <a:r>
              <a:rPr sz="2800" b="1" spc="5" dirty="0">
                <a:latin typeface="Times New Roman"/>
                <a:cs typeface="Times New Roman"/>
              </a:rPr>
              <a:t> </a:t>
            </a:r>
            <a:r>
              <a:rPr sz="2800" b="1" spc="-5" dirty="0">
                <a:latin typeface="Times New Roman"/>
                <a:cs typeface="Times New Roman"/>
              </a:rPr>
              <a:t>defined</a:t>
            </a:r>
            <a:r>
              <a:rPr sz="2800" b="1" dirty="0">
                <a:latin typeface="Times New Roman"/>
                <a:cs typeface="Times New Roman"/>
              </a:rPr>
              <a:t> as</a:t>
            </a:r>
            <a:r>
              <a:rPr sz="2800" b="1" spc="5"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10" dirty="0">
                <a:latin typeface="Times New Roman"/>
                <a:cs typeface="Times New Roman"/>
              </a:rPr>
              <a:t>increase</a:t>
            </a:r>
            <a:r>
              <a:rPr sz="2800" b="1" spc="-5" dirty="0">
                <a:latin typeface="Times New Roman"/>
                <a:cs typeface="Times New Roman"/>
              </a:rPr>
              <a:t> </a:t>
            </a:r>
            <a:r>
              <a:rPr sz="2800" b="1" dirty="0">
                <a:latin typeface="Times New Roman"/>
                <a:cs typeface="Times New Roman"/>
              </a:rPr>
              <a:t>in</a:t>
            </a:r>
            <a:r>
              <a:rPr sz="2800" b="1" spc="5" dirty="0">
                <a:latin typeface="Times New Roman"/>
                <a:cs typeface="Times New Roman"/>
              </a:rPr>
              <a:t> </a:t>
            </a:r>
            <a:r>
              <a:rPr sz="2800" b="1" spc="-5" dirty="0">
                <a:latin typeface="Times New Roman"/>
                <a:cs typeface="Times New Roman"/>
              </a:rPr>
              <a:t>strain </a:t>
            </a:r>
            <a:r>
              <a:rPr sz="2800" b="1" dirty="0">
                <a:latin typeface="Times New Roman"/>
                <a:cs typeface="Times New Roman"/>
              </a:rPr>
              <a:t> </a:t>
            </a:r>
            <a:r>
              <a:rPr sz="2800" b="1" spc="-5" dirty="0">
                <a:latin typeface="Times New Roman"/>
                <a:cs typeface="Times New Roman"/>
              </a:rPr>
              <a:t>(deformation) under </a:t>
            </a:r>
            <a:r>
              <a:rPr sz="2800" b="1" dirty="0">
                <a:latin typeface="Times New Roman"/>
                <a:cs typeface="Times New Roman"/>
              </a:rPr>
              <a:t>a </a:t>
            </a:r>
            <a:r>
              <a:rPr sz="2800" b="1" spc="-5" dirty="0">
                <a:latin typeface="Times New Roman"/>
                <a:cs typeface="Times New Roman"/>
              </a:rPr>
              <a:t>sustained </a:t>
            </a:r>
            <a:r>
              <a:rPr sz="2800" b="1" spc="-15" dirty="0">
                <a:latin typeface="Times New Roman"/>
                <a:cs typeface="Times New Roman"/>
              </a:rPr>
              <a:t>stress </a:t>
            </a:r>
            <a:r>
              <a:rPr sz="2800" b="1" dirty="0">
                <a:latin typeface="Times New Roman"/>
                <a:cs typeface="Times New Roman"/>
              </a:rPr>
              <a:t>(load). </a:t>
            </a:r>
            <a:r>
              <a:rPr sz="2800" spc="5" dirty="0">
                <a:latin typeface="Times New Roman"/>
                <a:cs typeface="Times New Roman"/>
              </a:rPr>
              <a:t>When </a:t>
            </a:r>
            <a:r>
              <a:rPr sz="2800" dirty="0">
                <a:latin typeface="Times New Roman"/>
                <a:cs typeface="Times New Roman"/>
              </a:rPr>
              <a:t>loaded, </a:t>
            </a:r>
            <a:r>
              <a:rPr sz="2800" spc="-5" dirty="0">
                <a:latin typeface="Times New Roman"/>
                <a:cs typeface="Times New Roman"/>
              </a:rPr>
              <a:t>concrete</a:t>
            </a:r>
            <a:r>
              <a:rPr sz="2800" dirty="0">
                <a:latin typeface="Times New Roman"/>
                <a:cs typeface="Times New Roman"/>
              </a:rPr>
              <a:t> </a:t>
            </a:r>
            <a:r>
              <a:rPr sz="2800" spc="-5" dirty="0">
                <a:latin typeface="Times New Roman"/>
                <a:cs typeface="Times New Roman"/>
              </a:rPr>
              <a:t>experiences an instantaneous elastic strain, which </a:t>
            </a:r>
            <a:r>
              <a:rPr sz="2800" dirty="0">
                <a:latin typeface="Times New Roman"/>
                <a:cs typeface="Times New Roman"/>
              </a:rPr>
              <a:t>is </a:t>
            </a:r>
            <a:r>
              <a:rPr sz="2800" spc="-5" dirty="0">
                <a:latin typeface="Times New Roman"/>
                <a:cs typeface="Times New Roman"/>
              </a:rPr>
              <a:t>recoverable. </a:t>
            </a:r>
            <a:r>
              <a:rPr sz="2800" b="1" spc="-5" dirty="0">
                <a:latin typeface="Times New Roman"/>
                <a:cs typeface="Times New Roman"/>
              </a:rPr>
              <a:t>In addition, </a:t>
            </a:r>
            <a:r>
              <a:rPr sz="2800" b="1" dirty="0">
                <a:latin typeface="Times New Roman"/>
                <a:cs typeface="Times New Roman"/>
              </a:rPr>
              <a:t>an </a:t>
            </a:r>
            <a:r>
              <a:rPr sz="2800" b="1" spc="-5" dirty="0">
                <a:latin typeface="Times New Roman"/>
                <a:cs typeface="Times New Roman"/>
              </a:rPr>
              <a:t>inelastic </a:t>
            </a:r>
            <a:r>
              <a:rPr sz="2800" b="1" spc="-20" dirty="0">
                <a:latin typeface="Times New Roman"/>
                <a:cs typeface="Times New Roman"/>
              </a:rPr>
              <a:t>creep</a:t>
            </a:r>
            <a:r>
              <a:rPr sz="2800" b="1" spc="-15" dirty="0">
                <a:latin typeface="Times New Roman"/>
                <a:cs typeface="Times New Roman"/>
              </a:rPr>
              <a:t> </a:t>
            </a:r>
            <a:r>
              <a:rPr sz="2800" b="1" spc="-5" dirty="0">
                <a:latin typeface="Times New Roman"/>
                <a:cs typeface="Times New Roman"/>
              </a:rPr>
              <a:t>strain</a:t>
            </a:r>
            <a:r>
              <a:rPr sz="2800" b="1" dirty="0">
                <a:latin typeface="Times New Roman"/>
                <a:cs typeface="Times New Roman"/>
              </a:rPr>
              <a:t> </a:t>
            </a:r>
            <a:r>
              <a:rPr sz="2800" b="1" spc="-10" dirty="0">
                <a:latin typeface="Times New Roman"/>
                <a:cs typeface="Times New Roman"/>
              </a:rPr>
              <a:t>takes</a:t>
            </a:r>
            <a:r>
              <a:rPr sz="2800" b="1" spc="-5" dirty="0">
                <a:latin typeface="Times New Roman"/>
                <a:cs typeface="Times New Roman"/>
              </a:rPr>
              <a:t> place</a:t>
            </a:r>
            <a:r>
              <a:rPr sz="2800" b="1" dirty="0">
                <a:latin typeface="Times New Roman"/>
                <a:cs typeface="Times New Roman"/>
              </a:rPr>
              <a:t> </a:t>
            </a:r>
            <a:r>
              <a:rPr sz="2800" b="1" spc="-5" dirty="0">
                <a:latin typeface="Times New Roman"/>
                <a:cs typeface="Times New Roman"/>
              </a:rPr>
              <a:t>that</a:t>
            </a:r>
            <a:r>
              <a:rPr sz="2800" b="1" dirty="0">
                <a:latin typeface="Times New Roman"/>
                <a:cs typeface="Times New Roman"/>
              </a:rPr>
              <a:t> is</a:t>
            </a:r>
            <a:r>
              <a:rPr sz="2800" b="1" spc="5" dirty="0">
                <a:latin typeface="Times New Roman"/>
                <a:cs typeface="Times New Roman"/>
              </a:rPr>
              <a:t> </a:t>
            </a:r>
            <a:r>
              <a:rPr sz="2800" b="1" dirty="0">
                <a:latin typeface="Times New Roman"/>
                <a:cs typeface="Times New Roman"/>
              </a:rPr>
              <a:t>only</a:t>
            </a:r>
            <a:r>
              <a:rPr sz="2800" b="1" spc="5" dirty="0">
                <a:latin typeface="Times New Roman"/>
                <a:cs typeface="Times New Roman"/>
              </a:rPr>
              <a:t> </a:t>
            </a:r>
            <a:r>
              <a:rPr sz="2800" b="1" spc="-5" dirty="0">
                <a:latin typeface="Times New Roman"/>
                <a:cs typeface="Times New Roman"/>
              </a:rPr>
              <a:t>partially </a:t>
            </a:r>
            <a:r>
              <a:rPr sz="2800" b="1" dirty="0">
                <a:latin typeface="Times New Roman"/>
                <a:cs typeface="Times New Roman"/>
              </a:rPr>
              <a:t> </a:t>
            </a:r>
            <a:r>
              <a:rPr sz="2800" b="1" spc="-10" dirty="0">
                <a:latin typeface="Times New Roman"/>
                <a:cs typeface="Times New Roman"/>
              </a:rPr>
              <a:t>recoverable</a:t>
            </a:r>
            <a:endParaRPr sz="2800" dirty="0">
              <a:latin typeface="Times New Roman"/>
              <a:cs typeface="Times New Roman"/>
            </a:endParaRPr>
          </a:p>
        </p:txBody>
      </p:sp>
      <p:pic>
        <p:nvPicPr>
          <p:cNvPr id="4" name="object 4"/>
          <p:cNvPicPr/>
          <p:nvPr/>
        </p:nvPicPr>
        <p:blipFill>
          <a:blip r:embed="rId2" cstate="print"/>
          <a:stretch>
            <a:fillRect/>
          </a:stretch>
        </p:blipFill>
        <p:spPr>
          <a:xfrm>
            <a:off x="6091555" y="3654341"/>
            <a:ext cx="4724400" cy="2665730"/>
          </a:xfrm>
          <a:prstGeom prst="rect">
            <a:avLst/>
          </a:prstGeom>
        </p:spPr>
      </p:pic>
    </p:spTree>
    <p:extLst>
      <p:ext uri="{BB962C8B-B14F-4D97-AF65-F5344CB8AC3E}">
        <p14:creationId xmlns:p14="http://schemas.microsoft.com/office/powerpoint/2010/main" val="4946436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81600" y="771938"/>
            <a:ext cx="1341120" cy="635000"/>
          </a:xfrm>
          <a:prstGeom prst="rect">
            <a:avLst/>
          </a:prstGeom>
        </p:spPr>
        <p:txBody>
          <a:bodyPr vert="horz" wrap="square" lIns="0" tIns="12700" rIns="0" bIns="0" rtlCol="0" anchor="b">
            <a:spAutoFit/>
          </a:bodyPr>
          <a:lstStyle/>
          <a:p>
            <a:pPr marL="12700">
              <a:lnSpc>
                <a:spcPct val="100000"/>
              </a:lnSpc>
              <a:spcBef>
                <a:spcPts val="100"/>
              </a:spcBef>
            </a:pPr>
            <a:r>
              <a:rPr sz="4000" spc="-10" dirty="0"/>
              <a:t>C</a:t>
            </a:r>
            <a:r>
              <a:rPr sz="4000" spc="-70" dirty="0"/>
              <a:t>r</a:t>
            </a:r>
            <a:r>
              <a:rPr sz="4000" spc="-10" dirty="0"/>
              <a:t>e</a:t>
            </a:r>
            <a:r>
              <a:rPr sz="4000" dirty="0"/>
              <a:t>ep</a:t>
            </a:r>
          </a:p>
        </p:txBody>
      </p:sp>
      <p:sp>
        <p:nvSpPr>
          <p:cNvPr id="3" name="object 3"/>
          <p:cNvSpPr txBox="1"/>
          <p:nvPr/>
        </p:nvSpPr>
        <p:spPr>
          <a:xfrm>
            <a:off x="1504010" y="1446032"/>
            <a:ext cx="9540351" cy="1981200"/>
          </a:xfrm>
          <a:prstGeom prst="rect">
            <a:avLst/>
          </a:prstGeom>
        </p:spPr>
        <p:txBody>
          <a:bodyPr vert="horz" wrap="square" lIns="0" tIns="112395" rIns="0" bIns="0" rtlCol="0">
            <a:spAutoFit/>
          </a:bodyPr>
          <a:lstStyle/>
          <a:p>
            <a:pPr marL="12700" algn="just">
              <a:spcBef>
                <a:spcPts val="885"/>
              </a:spcBef>
            </a:pPr>
            <a:r>
              <a:rPr sz="3200" b="1" spc="-75" dirty="0">
                <a:latin typeface="Times New Roman"/>
                <a:cs typeface="Times New Roman"/>
              </a:rPr>
              <a:t>Test</a:t>
            </a:r>
            <a:r>
              <a:rPr sz="3200" b="1" spc="-45" dirty="0">
                <a:latin typeface="Times New Roman"/>
                <a:cs typeface="Times New Roman"/>
              </a:rPr>
              <a:t> </a:t>
            </a:r>
            <a:r>
              <a:rPr sz="3200" b="1" spc="5" dirty="0">
                <a:latin typeface="Times New Roman"/>
                <a:cs typeface="Times New Roman"/>
              </a:rPr>
              <a:t>methods</a:t>
            </a:r>
            <a:endParaRPr sz="3200" dirty="0">
              <a:latin typeface="Times New Roman"/>
              <a:cs typeface="Times New Roman"/>
            </a:endParaRPr>
          </a:p>
          <a:p>
            <a:pPr marL="12700" marR="5080" algn="just">
              <a:spcBef>
                <a:spcPts val="690"/>
              </a:spcBef>
            </a:pPr>
            <a:r>
              <a:rPr sz="2800" b="1" spc="-20" dirty="0">
                <a:latin typeface="Times New Roman"/>
                <a:cs typeface="Times New Roman"/>
              </a:rPr>
              <a:t>Creep</a:t>
            </a:r>
            <a:r>
              <a:rPr sz="2800" b="1" spc="-15" dirty="0">
                <a:latin typeface="Times New Roman"/>
                <a:cs typeface="Times New Roman"/>
              </a:rPr>
              <a:t> </a:t>
            </a:r>
            <a:r>
              <a:rPr sz="2800" b="1" dirty="0">
                <a:latin typeface="Times New Roman"/>
                <a:cs typeface="Times New Roman"/>
              </a:rPr>
              <a:t>is</a:t>
            </a:r>
            <a:r>
              <a:rPr sz="2800" b="1" spc="5" dirty="0">
                <a:latin typeface="Times New Roman"/>
                <a:cs typeface="Times New Roman"/>
              </a:rPr>
              <a:t> </a:t>
            </a:r>
            <a:r>
              <a:rPr sz="2800" b="1" spc="-5" dirty="0">
                <a:latin typeface="Times New Roman"/>
                <a:cs typeface="Times New Roman"/>
              </a:rPr>
              <a:t>usually</a:t>
            </a:r>
            <a:r>
              <a:rPr sz="2800" b="1" dirty="0">
                <a:latin typeface="Times New Roman"/>
                <a:cs typeface="Times New Roman"/>
              </a:rPr>
              <a:t> </a:t>
            </a:r>
            <a:r>
              <a:rPr sz="2800" b="1" spc="-5" dirty="0">
                <a:latin typeface="Times New Roman"/>
                <a:cs typeface="Times New Roman"/>
              </a:rPr>
              <a:t>determined</a:t>
            </a:r>
            <a:r>
              <a:rPr sz="2800" b="1" dirty="0">
                <a:latin typeface="Times New Roman"/>
                <a:cs typeface="Times New Roman"/>
              </a:rPr>
              <a:t> </a:t>
            </a:r>
            <a:r>
              <a:rPr sz="2800" b="1" spc="-5" dirty="0">
                <a:latin typeface="Times New Roman"/>
                <a:cs typeface="Times New Roman"/>
              </a:rPr>
              <a:t>by</a:t>
            </a:r>
            <a:r>
              <a:rPr sz="2800" b="1" dirty="0">
                <a:latin typeface="Times New Roman"/>
                <a:cs typeface="Times New Roman"/>
              </a:rPr>
              <a:t> </a:t>
            </a:r>
            <a:r>
              <a:rPr sz="2800" b="1" spc="-5" dirty="0">
                <a:latin typeface="Times New Roman"/>
                <a:cs typeface="Times New Roman"/>
              </a:rPr>
              <a:t>measuring</a:t>
            </a:r>
            <a:r>
              <a:rPr sz="2800" b="1" spc="695" dirty="0">
                <a:latin typeface="Times New Roman"/>
                <a:cs typeface="Times New Roman"/>
              </a:rPr>
              <a:t> </a:t>
            </a:r>
            <a:r>
              <a:rPr sz="2800" b="1" spc="-5" dirty="0">
                <a:latin typeface="Times New Roman"/>
                <a:cs typeface="Times New Roman"/>
              </a:rPr>
              <a:t>the </a:t>
            </a:r>
            <a:r>
              <a:rPr sz="2800" b="1" spc="-685" dirty="0">
                <a:latin typeface="Times New Roman"/>
                <a:cs typeface="Times New Roman"/>
              </a:rPr>
              <a:t> </a:t>
            </a:r>
            <a:r>
              <a:rPr sz="2800" b="1" spc="-5" dirty="0">
                <a:latin typeface="Times New Roman"/>
                <a:cs typeface="Times New Roman"/>
              </a:rPr>
              <a:t>change in strain </a:t>
            </a:r>
            <a:r>
              <a:rPr sz="2800" spc="-5" dirty="0">
                <a:latin typeface="Times New Roman"/>
                <a:cs typeface="Times New Roman"/>
              </a:rPr>
              <a:t>with time </a:t>
            </a:r>
            <a:r>
              <a:rPr sz="2800" dirty="0">
                <a:latin typeface="Times New Roman"/>
                <a:cs typeface="Times New Roman"/>
              </a:rPr>
              <a:t>of a </a:t>
            </a:r>
            <a:r>
              <a:rPr sz="2800" spc="-10" dirty="0">
                <a:latin typeface="Times New Roman"/>
                <a:cs typeface="Times New Roman"/>
              </a:rPr>
              <a:t>specimen </a:t>
            </a:r>
            <a:r>
              <a:rPr sz="2800" spc="-5" dirty="0">
                <a:latin typeface="Times New Roman"/>
                <a:cs typeface="Times New Roman"/>
              </a:rPr>
              <a:t>subjected </a:t>
            </a:r>
            <a:r>
              <a:rPr sz="2800" dirty="0">
                <a:latin typeface="Times New Roman"/>
                <a:cs typeface="Times New Roman"/>
              </a:rPr>
              <a:t>to a </a:t>
            </a:r>
            <a:r>
              <a:rPr sz="2800" spc="5" dirty="0">
                <a:latin typeface="Times New Roman"/>
                <a:cs typeface="Times New Roman"/>
              </a:rPr>
              <a:t> </a:t>
            </a:r>
            <a:r>
              <a:rPr sz="2800" spc="-5" dirty="0">
                <a:latin typeface="Times New Roman"/>
                <a:cs typeface="Times New Roman"/>
              </a:rPr>
              <a:t>constant</a:t>
            </a:r>
            <a:r>
              <a:rPr sz="2800" spc="-10" dirty="0">
                <a:latin typeface="Times New Roman"/>
                <a:cs typeface="Times New Roman"/>
              </a:rPr>
              <a:t> </a:t>
            </a:r>
            <a:r>
              <a:rPr sz="2800" spc="-5" dirty="0">
                <a:latin typeface="Times New Roman"/>
                <a:cs typeface="Times New Roman"/>
              </a:rPr>
              <a:t>stress</a:t>
            </a:r>
            <a:r>
              <a:rPr sz="2800" spc="10" dirty="0">
                <a:latin typeface="Times New Roman"/>
                <a:cs typeface="Times New Roman"/>
              </a:rPr>
              <a:t> </a:t>
            </a:r>
            <a:r>
              <a:rPr sz="2800" spc="-5" dirty="0">
                <a:latin typeface="Times New Roman"/>
                <a:cs typeface="Times New Roman"/>
              </a:rPr>
              <a:t>and</a:t>
            </a:r>
            <a:r>
              <a:rPr sz="2800" spc="10" dirty="0">
                <a:latin typeface="Times New Roman"/>
                <a:cs typeface="Times New Roman"/>
              </a:rPr>
              <a:t> </a:t>
            </a:r>
            <a:r>
              <a:rPr sz="2800" spc="-5" dirty="0">
                <a:latin typeface="Times New Roman"/>
                <a:cs typeface="Times New Roman"/>
              </a:rPr>
              <a:t>stored</a:t>
            </a:r>
            <a:r>
              <a:rPr sz="2800" spc="10" dirty="0">
                <a:latin typeface="Times New Roman"/>
                <a:cs typeface="Times New Roman"/>
              </a:rPr>
              <a:t> </a:t>
            </a:r>
            <a:r>
              <a:rPr sz="2800" spc="-5" dirty="0">
                <a:latin typeface="Times New Roman"/>
                <a:cs typeface="Times New Roman"/>
              </a:rPr>
              <a:t>under</a:t>
            </a:r>
            <a:r>
              <a:rPr sz="2800" dirty="0">
                <a:latin typeface="Times New Roman"/>
                <a:cs typeface="Times New Roman"/>
              </a:rPr>
              <a:t> </a:t>
            </a:r>
            <a:r>
              <a:rPr sz="2800" spc="-5" dirty="0">
                <a:latin typeface="Times New Roman"/>
                <a:cs typeface="Times New Roman"/>
              </a:rPr>
              <a:t>appropriate</a:t>
            </a:r>
            <a:r>
              <a:rPr sz="2800" dirty="0">
                <a:latin typeface="Times New Roman"/>
                <a:cs typeface="Times New Roman"/>
              </a:rPr>
              <a:t> </a:t>
            </a:r>
            <a:r>
              <a:rPr sz="2800" spc="-5" dirty="0">
                <a:latin typeface="Times New Roman"/>
                <a:cs typeface="Times New Roman"/>
              </a:rPr>
              <a:t>conditions.</a:t>
            </a:r>
            <a:endParaRPr sz="2800" dirty="0">
              <a:latin typeface="Times New Roman"/>
              <a:cs typeface="Times New Roman"/>
            </a:endParaRPr>
          </a:p>
        </p:txBody>
      </p:sp>
      <p:pic>
        <p:nvPicPr>
          <p:cNvPr id="4" name="object 4"/>
          <p:cNvPicPr/>
          <p:nvPr/>
        </p:nvPicPr>
        <p:blipFill>
          <a:blip r:embed="rId2" cstate="print"/>
          <a:stretch>
            <a:fillRect/>
          </a:stretch>
        </p:blipFill>
        <p:spPr>
          <a:xfrm>
            <a:off x="5181600" y="3352800"/>
            <a:ext cx="4953000" cy="2971800"/>
          </a:xfrm>
          <a:prstGeom prst="rect">
            <a:avLst/>
          </a:prstGeom>
        </p:spPr>
      </p:pic>
    </p:spTree>
    <p:extLst>
      <p:ext uri="{BB962C8B-B14F-4D97-AF65-F5344CB8AC3E}">
        <p14:creationId xmlns:p14="http://schemas.microsoft.com/office/powerpoint/2010/main" val="5265717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129" y="242570"/>
            <a:ext cx="14744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C</a:t>
            </a:r>
            <a:r>
              <a:rPr sz="4400" spc="-75" dirty="0"/>
              <a:t>r</a:t>
            </a:r>
            <a:r>
              <a:rPr sz="4400" spc="-5" dirty="0"/>
              <a:t>e</a:t>
            </a:r>
            <a:r>
              <a:rPr sz="4400" dirty="0"/>
              <a:t>ep</a:t>
            </a:r>
            <a:endParaRPr sz="4400"/>
          </a:p>
        </p:txBody>
      </p:sp>
      <p:pic>
        <p:nvPicPr>
          <p:cNvPr id="3" name="object 3"/>
          <p:cNvPicPr/>
          <p:nvPr/>
        </p:nvPicPr>
        <p:blipFill>
          <a:blip r:embed="rId2" cstate="print"/>
          <a:stretch>
            <a:fillRect/>
          </a:stretch>
        </p:blipFill>
        <p:spPr>
          <a:xfrm>
            <a:off x="2362201" y="1219200"/>
            <a:ext cx="7052309" cy="5105400"/>
          </a:xfrm>
          <a:prstGeom prst="rect">
            <a:avLst/>
          </a:prstGeom>
        </p:spPr>
      </p:pic>
    </p:spTree>
    <p:extLst>
      <p:ext uri="{BB962C8B-B14F-4D97-AF65-F5344CB8AC3E}">
        <p14:creationId xmlns:p14="http://schemas.microsoft.com/office/powerpoint/2010/main" val="34954777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9089" y="242570"/>
            <a:ext cx="628523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Factors</a:t>
            </a:r>
            <a:r>
              <a:rPr sz="4400" spc="-25" dirty="0"/>
              <a:t> </a:t>
            </a:r>
            <a:r>
              <a:rPr sz="4400" spc="-5" dirty="0"/>
              <a:t>Influencing</a:t>
            </a:r>
            <a:r>
              <a:rPr sz="4400" spc="-15" dirty="0"/>
              <a:t> </a:t>
            </a:r>
            <a:r>
              <a:rPr sz="4400" spc="-20" dirty="0"/>
              <a:t>Creep</a:t>
            </a:r>
            <a:endParaRPr sz="4400"/>
          </a:p>
        </p:txBody>
      </p:sp>
      <p:sp>
        <p:nvSpPr>
          <p:cNvPr id="3" name="object 3"/>
          <p:cNvSpPr txBox="1"/>
          <p:nvPr/>
        </p:nvSpPr>
        <p:spPr>
          <a:xfrm>
            <a:off x="1041620" y="1894839"/>
            <a:ext cx="10296940" cy="2534027"/>
          </a:xfrm>
          <a:prstGeom prst="rect">
            <a:avLst/>
          </a:prstGeom>
        </p:spPr>
        <p:txBody>
          <a:bodyPr vert="horz" wrap="square" lIns="0" tIns="101600" rIns="0" bIns="0" rtlCol="0">
            <a:spAutoFit/>
          </a:bodyPr>
          <a:lstStyle/>
          <a:p>
            <a:pPr marL="12700">
              <a:spcBef>
                <a:spcPts val="800"/>
              </a:spcBef>
            </a:pPr>
            <a:r>
              <a:rPr sz="2800" b="1" spc="-5" dirty="0">
                <a:latin typeface="Times New Roman"/>
                <a:cs typeface="Times New Roman"/>
              </a:rPr>
              <a:t>Factors</a:t>
            </a:r>
            <a:r>
              <a:rPr sz="2800" b="1" spc="-25" dirty="0">
                <a:latin typeface="Times New Roman"/>
                <a:cs typeface="Times New Roman"/>
              </a:rPr>
              <a:t> </a:t>
            </a:r>
            <a:r>
              <a:rPr sz="2800" b="1" spc="-5" dirty="0">
                <a:latin typeface="Times New Roman"/>
                <a:cs typeface="Times New Roman"/>
              </a:rPr>
              <a:t>Influencing</a:t>
            </a:r>
            <a:r>
              <a:rPr sz="2800" b="1" spc="-20" dirty="0">
                <a:latin typeface="Times New Roman"/>
                <a:cs typeface="Times New Roman"/>
              </a:rPr>
              <a:t> creep</a:t>
            </a:r>
            <a:endParaRPr sz="2800" dirty="0">
              <a:latin typeface="Times New Roman"/>
              <a:cs typeface="Times New Roman"/>
            </a:endParaRPr>
          </a:p>
          <a:p>
            <a:pPr marL="12700" marR="10795">
              <a:spcBef>
                <a:spcPts val="600"/>
              </a:spcBef>
            </a:pPr>
            <a:r>
              <a:rPr sz="2400" b="1" spc="-15" dirty="0">
                <a:latin typeface="Times New Roman"/>
                <a:cs typeface="Times New Roman"/>
              </a:rPr>
              <a:t>Creep</a:t>
            </a:r>
            <a:r>
              <a:rPr sz="2400" b="1" spc="25" dirty="0">
                <a:latin typeface="Times New Roman"/>
                <a:cs typeface="Times New Roman"/>
              </a:rPr>
              <a:t> </a:t>
            </a:r>
            <a:r>
              <a:rPr sz="2400" b="1" dirty="0">
                <a:latin typeface="Times New Roman"/>
                <a:cs typeface="Times New Roman"/>
              </a:rPr>
              <a:t>of</a:t>
            </a:r>
            <a:r>
              <a:rPr sz="2400" b="1" spc="35" dirty="0">
                <a:latin typeface="Times New Roman"/>
                <a:cs typeface="Times New Roman"/>
              </a:rPr>
              <a:t> </a:t>
            </a:r>
            <a:r>
              <a:rPr sz="2400" b="1" spc="-10" dirty="0">
                <a:latin typeface="Times New Roman"/>
                <a:cs typeface="Times New Roman"/>
              </a:rPr>
              <a:t>concrete</a:t>
            </a:r>
            <a:r>
              <a:rPr sz="2400" b="1" spc="40" dirty="0">
                <a:latin typeface="Times New Roman"/>
                <a:cs typeface="Times New Roman"/>
              </a:rPr>
              <a:t> </a:t>
            </a:r>
            <a:r>
              <a:rPr sz="2400" b="1" dirty="0">
                <a:latin typeface="Times New Roman"/>
                <a:cs typeface="Times New Roman"/>
              </a:rPr>
              <a:t>is</a:t>
            </a:r>
            <a:r>
              <a:rPr sz="2400" b="1" spc="35" dirty="0">
                <a:latin typeface="Times New Roman"/>
                <a:cs typeface="Times New Roman"/>
              </a:rPr>
              <a:t> </a:t>
            </a:r>
            <a:r>
              <a:rPr sz="2400" b="1" dirty="0">
                <a:latin typeface="Times New Roman"/>
                <a:cs typeface="Times New Roman"/>
              </a:rPr>
              <a:t>load</a:t>
            </a:r>
            <a:r>
              <a:rPr sz="2400" b="1" spc="30" dirty="0">
                <a:latin typeface="Times New Roman"/>
                <a:cs typeface="Times New Roman"/>
              </a:rPr>
              <a:t> </a:t>
            </a:r>
            <a:r>
              <a:rPr sz="2400" b="1" spc="-5" dirty="0">
                <a:latin typeface="Times New Roman"/>
                <a:cs typeface="Times New Roman"/>
              </a:rPr>
              <a:t>induced,</a:t>
            </a:r>
            <a:r>
              <a:rPr sz="2400" b="1" spc="25" dirty="0">
                <a:latin typeface="Times New Roman"/>
                <a:cs typeface="Times New Roman"/>
              </a:rPr>
              <a:t> </a:t>
            </a:r>
            <a:r>
              <a:rPr sz="2400" b="1" spc="-5" dirty="0">
                <a:latin typeface="Times New Roman"/>
                <a:cs typeface="Times New Roman"/>
              </a:rPr>
              <a:t>and</a:t>
            </a:r>
            <a:r>
              <a:rPr sz="2400" b="1" spc="25" dirty="0">
                <a:latin typeface="Times New Roman"/>
                <a:cs typeface="Times New Roman"/>
              </a:rPr>
              <a:t> </a:t>
            </a:r>
            <a:r>
              <a:rPr sz="2400" b="1" dirty="0">
                <a:latin typeface="Times New Roman"/>
                <a:cs typeface="Times New Roman"/>
              </a:rPr>
              <a:t>is</a:t>
            </a:r>
            <a:r>
              <a:rPr sz="2400" b="1" spc="30" dirty="0">
                <a:latin typeface="Times New Roman"/>
                <a:cs typeface="Times New Roman"/>
              </a:rPr>
              <a:t> </a:t>
            </a:r>
            <a:r>
              <a:rPr sz="2400" b="1" spc="-5" dirty="0">
                <a:latin typeface="Times New Roman"/>
                <a:cs typeface="Times New Roman"/>
              </a:rPr>
              <a:t>inﬂuenced</a:t>
            </a:r>
            <a:r>
              <a:rPr sz="2400" b="1" spc="30" dirty="0">
                <a:latin typeface="Times New Roman"/>
                <a:cs typeface="Times New Roman"/>
              </a:rPr>
              <a:t> </a:t>
            </a:r>
            <a:r>
              <a:rPr sz="2400" b="1" dirty="0">
                <a:latin typeface="Times New Roman"/>
                <a:cs typeface="Times New Roman"/>
              </a:rPr>
              <a:t>by</a:t>
            </a:r>
            <a:r>
              <a:rPr sz="2400" b="1" spc="25" dirty="0">
                <a:latin typeface="Times New Roman"/>
                <a:cs typeface="Times New Roman"/>
              </a:rPr>
              <a:t> </a:t>
            </a:r>
            <a:r>
              <a:rPr sz="2400" b="1" dirty="0">
                <a:latin typeface="Times New Roman"/>
                <a:cs typeface="Times New Roman"/>
              </a:rPr>
              <a:t>factors </a:t>
            </a:r>
            <a:r>
              <a:rPr sz="2400" b="1" spc="-585" dirty="0">
                <a:latin typeface="Times New Roman"/>
                <a:cs typeface="Times New Roman"/>
              </a:rPr>
              <a:t> </a:t>
            </a:r>
            <a:r>
              <a:rPr sz="2400" b="1" spc="-5" dirty="0">
                <a:latin typeface="Times New Roman"/>
                <a:cs typeface="Times New Roman"/>
              </a:rPr>
              <a:t>associated</a:t>
            </a:r>
            <a:r>
              <a:rPr sz="2400" b="1" spc="250" dirty="0">
                <a:latin typeface="Times New Roman"/>
                <a:cs typeface="Times New Roman"/>
              </a:rPr>
              <a:t> </a:t>
            </a:r>
            <a:r>
              <a:rPr sz="2400" b="1" spc="-5" dirty="0">
                <a:latin typeface="Times New Roman"/>
                <a:cs typeface="Times New Roman"/>
              </a:rPr>
              <a:t>with</a:t>
            </a:r>
            <a:r>
              <a:rPr sz="2400" b="1" spc="250" dirty="0">
                <a:latin typeface="Times New Roman"/>
                <a:cs typeface="Times New Roman"/>
              </a:rPr>
              <a:t> </a:t>
            </a:r>
            <a:r>
              <a:rPr sz="2400" b="1" spc="-5" dirty="0">
                <a:latin typeface="Times New Roman"/>
                <a:cs typeface="Times New Roman"/>
              </a:rPr>
              <a:t>the</a:t>
            </a:r>
            <a:r>
              <a:rPr sz="2400" b="1" spc="254" dirty="0">
                <a:latin typeface="Times New Roman"/>
                <a:cs typeface="Times New Roman"/>
              </a:rPr>
              <a:t> </a:t>
            </a:r>
            <a:r>
              <a:rPr sz="2400" b="1" spc="-5" dirty="0">
                <a:latin typeface="Times New Roman"/>
                <a:cs typeface="Times New Roman"/>
              </a:rPr>
              <a:t>application</a:t>
            </a:r>
            <a:r>
              <a:rPr sz="2400" b="1" spc="295" dirty="0">
                <a:latin typeface="Times New Roman"/>
                <a:cs typeface="Times New Roman"/>
              </a:rPr>
              <a:t> </a:t>
            </a:r>
            <a:r>
              <a:rPr sz="2400" dirty="0">
                <a:latin typeface="Times New Roman"/>
                <a:cs typeface="Times New Roman"/>
              </a:rPr>
              <a:t>of</a:t>
            </a:r>
            <a:r>
              <a:rPr sz="2400" spc="245" dirty="0">
                <a:latin typeface="Times New Roman"/>
                <a:cs typeface="Times New Roman"/>
              </a:rPr>
              <a:t> </a:t>
            </a:r>
            <a:r>
              <a:rPr sz="2400" dirty="0">
                <a:latin typeface="Times New Roman"/>
                <a:cs typeface="Times New Roman"/>
              </a:rPr>
              <a:t>load</a:t>
            </a:r>
            <a:r>
              <a:rPr sz="2400" spc="254" dirty="0">
                <a:latin typeface="Times New Roman"/>
                <a:cs typeface="Times New Roman"/>
              </a:rPr>
              <a:t> </a:t>
            </a:r>
            <a:r>
              <a:rPr sz="2400" dirty="0">
                <a:latin typeface="Times New Roman"/>
                <a:cs typeface="Times New Roman"/>
              </a:rPr>
              <a:t>and</a:t>
            </a:r>
            <a:r>
              <a:rPr sz="2400" spc="260" dirty="0">
                <a:latin typeface="Times New Roman"/>
                <a:cs typeface="Times New Roman"/>
              </a:rPr>
              <a:t> </a:t>
            </a:r>
            <a:r>
              <a:rPr sz="2400" dirty="0">
                <a:latin typeface="Times New Roman"/>
                <a:cs typeface="Times New Roman"/>
              </a:rPr>
              <a:t>the</a:t>
            </a:r>
            <a:r>
              <a:rPr sz="2400" spc="260" dirty="0">
                <a:latin typeface="Times New Roman"/>
                <a:cs typeface="Times New Roman"/>
              </a:rPr>
              <a:t> </a:t>
            </a:r>
            <a:r>
              <a:rPr sz="2400" dirty="0">
                <a:latin typeface="Times New Roman"/>
                <a:cs typeface="Times New Roman"/>
              </a:rPr>
              <a:t>ability</a:t>
            </a:r>
            <a:r>
              <a:rPr sz="2400" spc="285" dirty="0">
                <a:latin typeface="Times New Roman"/>
                <a:cs typeface="Times New Roman"/>
              </a:rPr>
              <a:t> </a:t>
            </a:r>
            <a:r>
              <a:rPr sz="2400" dirty="0">
                <a:latin typeface="Times New Roman"/>
                <a:cs typeface="Times New Roman"/>
              </a:rPr>
              <a:t>of</a:t>
            </a:r>
            <a:r>
              <a:rPr sz="2400" spc="250" dirty="0">
                <a:latin typeface="Times New Roman"/>
                <a:cs typeface="Times New Roman"/>
              </a:rPr>
              <a:t> </a:t>
            </a:r>
            <a:r>
              <a:rPr sz="2400" dirty="0">
                <a:latin typeface="Times New Roman"/>
                <a:cs typeface="Times New Roman"/>
              </a:rPr>
              <a:t>the </a:t>
            </a:r>
            <a:r>
              <a:rPr sz="2400" spc="5" dirty="0">
                <a:latin typeface="Times New Roman"/>
                <a:cs typeface="Times New Roman"/>
              </a:rPr>
              <a:t> </a:t>
            </a:r>
            <a:r>
              <a:rPr sz="2400" dirty="0">
                <a:latin typeface="Times New Roman"/>
                <a:cs typeface="Times New Roman"/>
              </a:rPr>
              <a:t>concrete</a:t>
            </a:r>
            <a:r>
              <a:rPr sz="2400" spc="-5" dirty="0">
                <a:latin typeface="Times New Roman"/>
                <a:cs typeface="Times New Roman"/>
              </a:rPr>
              <a:t> </a:t>
            </a:r>
            <a:r>
              <a:rPr sz="2400" dirty="0">
                <a:latin typeface="Times New Roman"/>
                <a:cs typeface="Times New Roman"/>
              </a:rPr>
              <a:t>to </a:t>
            </a:r>
            <a:r>
              <a:rPr sz="2400" spc="-5" dirty="0">
                <a:latin typeface="Times New Roman"/>
                <a:cs typeface="Times New Roman"/>
              </a:rPr>
              <a:t>withstand</a:t>
            </a:r>
            <a:r>
              <a:rPr sz="2400" dirty="0">
                <a:latin typeface="Times New Roman"/>
                <a:cs typeface="Times New Roman"/>
              </a:rPr>
              <a:t> the load.</a:t>
            </a:r>
          </a:p>
          <a:p>
            <a:pPr marL="12700" marR="5080" algn="just">
              <a:spcBef>
                <a:spcPts val="590"/>
              </a:spcBef>
            </a:pPr>
            <a:r>
              <a:rPr sz="2400" b="1" spc="-5" dirty="0">
                <a:latin typeface="Times New Roman"/>
                <a:cs typeface="Times New Roman"/>
              </a:rPr>
              <a:t>The potential </a:t>
            </a:r>
            <a:r>
              <a:rPr sz="2400" b="1" dirty="0">
                <a:latin typeface="Times New Roman"/>
                <a:cs typeface="Times New Roman"/>
              </a:rPr>
              <a:t>of </a:t>
            </a:r>
            <a:r>
              <a:rPr sz="2400" b="1" spc="-5" dirty="0">
                <a:latin typeface="Times New Roman"/>
                <a:cs typeface="Times New Roman"/>
              </a:rPr>
              <a:t>the </a:t>
            </a:r>
            <a:r>
              <a:rPr sz="2400" b="1" spc="-10" dirty="0">
                <a:latin typeface="Times New Roman"/>
                <a:cs typeface="Times New Roman"/>
              </a:rPr>
              <a:t>concrete </a:t>
            </a:r>
            <a:r>
              <a:rPr sz="2400" b="1" dirty="0">
                <a:latin typeface="Times New Roman"/>
                <a:cs typeface="Times New Roman"/>
              </a:rPr>
              <a:t>to </a:t>
            </a:r>
            <a:r>
              <a:rPr sz="2400" b="1" spc="-10" dirty="0">
                <a:latin typeface="Times New Roman"/>
                <a:cs typeface="Times New Roman"/>
              </a:rPr>
              <a:t>creep </a:t>
            </a:r>
            <a:r>
              <a:rPr sz="2400" b="1" dirty="0">
                <a:latin typeface="Times New Roman"/>
                <a:cs typeface="Times New Roman"/>
              </a:rPr>
              <a:t>is </a:t>
            </a:r>
            <a:r>
              <a:rPr sz="2400" b="1" spc="-5" dirty="0">
                <a:latin typeface="Times New Roman"/>
                <a:cs typeface="Times New Roman"/>
              </a:rPr>
              <a:t>determined by </a:t>
            </a:r>
            <a:r>
              <a:rPr sz="2400" b="1" dirty="0">
                <a:latin typeface="Times New Roman"/>
                <a:cs typeface="Times New Roman"/>
              </a:rPr>
              <a:t>mix materials </a:t>
            </a:r>
            <a:r>
              <a:rPr sz="2400" b="1" spc="-5" dirty="0">
                <a:latin typeface="Times New Roman"/>
                <a:cs typeface="Times New Roman"/>
              </a:rPr>
              <a:t>and </a:t>
            </a:r>
            <a:r>
              <a:rPr sz="2400" b="1" spc="-10" dirty="0">
                <a:latin typeface="Times New Roman"/>
                <a:cs typeface="Times New Roman"/>
              </a:rPr>
              <a:t>proportions </a:t>
            </a:r>
            <a:r>
              <a:rPr sz="2400" b="1" dirty="0">
                <a:latin typeface="Times New Roman"/>
                <a:cs typeface="Times New Roman"/>
              </a:rPr>
              <a:t>of </a:t>
            </a:r>
            <a:r>
              <a:rPr sz="2400" b="1" spc="-5" dirty="0">
                <a:latin typeface="Times New Roman"/>
                <a:cs typeface="Times New Roman"/>
              </a:rPr>
              <a:t>the </a:t>
            </a:r>
            <a:r>
              <a:rPr sz="2400" b="1" spc="-10" dirty="0">
                <a:latin typeface="Times New Roman"/>
                <a:cs typeface="Times New Roman"/>
              </a:rPr>
              <a:t>concrete. </a:t>
            </a:r>
            <a:r>
              <a:rPr sz="2400" dirty="0">
                <a:latin typeface="Times New Roman"/>
                <a:cs typeface="Times New Roman"/>
              </a:rPr>
              <a:t>The </a:t>
            </a:r>
            <a:r>
              <a:rPr sz="2400" spc="-5" dirty="0">
                <a:latin typeface="Times New Roman"/>
                <a:cs typeface="Times New Roman"/>
              </a:rPr>
              <a:t>cement paste creeps,</a:t>
            </a:r>
            <a:r>
              <a:rPr sz="2400" dirty="0">
                <a:latin typeface="Times New Roman"/>
                <a:cs typeface="Times New Roman"/>
              </a:rPr>
              <a:t> </a:t>
            </a:r>
            <a:r>
              <a:rPr sz="2400" spc="-5" dirty="0">
                <a:latin typeface="Times New Roman"/>
                <a:cs typeface="Times New Roman"/>
              </a:rPr>
              <a:t>and</a:t>
            </a:r>
            <a:r>
              <a:rPr sz="2400" dirty="0">
                <a:latin typeface="Times New Roman"/>
                <a:cs typeface="Times New Roman"/>
              </a:rPr>
              <a:t> the role of</a:t>
            </a:r>
            <a:r>
              <a:rPr sz="2400" spc="-15" dirty="0">
                <a:latin typeface="Times New Roman"/>
                <a:cs typeface="Times New Roman"/>
              </a:rPr>
              <a:t> </a:t>
            </a:r>
            <a:r>
              <a:rPr sz="2400" dirty="0">
                <a:latin typeface="Times New Roman"/>
                <a:cs typeface="Times New Roman"/>
              </a:rPr>
              <a:t>the aggregate is to:</a:t>
            </a:r>
          </a:p>
        </p:txBody>
      </p:sp>
      <p:pic>
        <p:nvPicPr>
          <p:cNvPr id="4" name="object 4"/>
          <p:cNvPicPr/>
          <p:nvPr/>
        </p:nvPicPr>
        <p:blipFill>
          <a:blip r:embed="rId2" cstate="print"/>
          <a:stretch>
            <a:fillRect/>
          </a:stretch>
        </p:blipFill>
        <p:spPr>
          <a:xfrm>
            <a:off x="3276600" y="4537710"/>
            <a:ext cx="5334000" cy="1558289"/>
          </a:xfrm>
          <a:prstGeom prst="rect">
            <a:avLst/>
          </a:prstGeom>
        </p:spPr>
      </p:pic>
    </p:spTree>
    <p:extLst>
      <p:ext uri="{BB962C8B-B14F-4D97-AF65-F5344CB8AC3E}">
        <p14:creationId xmlns:p14="http://schemas.microsoft.com/office/powerpoint/2010/main" val="3973960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38601" y="421640"/>
            <a:ext cx="4102735" cy="635000"/>
          </a:xfrm>
          <a:prstGeom prst="rect">
            <a:avLst/>
          </a:prstGeom>
        </p:spPr>
        <p:txBody>
          <a:bodyPr vert="horz" wrap="square" lIns="0" tIns="12700" rIns="0" bIns="0" rtlCol="0">
            <a:spAutoFit/>
          </a:bodyPr>
          <a:lstStyle/>
          <a:p>
            <a:pPr marL="12700">
              <a:spcBef>
                <a:spcPts val="100"/>
              </a:spcBef>
            </a:pPr>
            <a:r>
              <a:rPr sz="4000" b="1" spc="-20" dirty="0">
                <a:latin typeface="Times New Roman"/>
                <a:cs typeface="Times New Roman"/>
              </a:rPr>
              <a:t>Stress</a:t>
            </a:r>
            <a:r>
              <a:rPr sz="4000" b="1" spc="-30" dirty="0">
                <a:latin typeface="Times New Roman"/>
                <a:cs typeface="Times New Roman"/>
              </a:rPr>
              <a:t> </a:t>
            </a:r>
            <a:r>
              <a:rPr sz="4000" b="1" spc="-5" dirty="0">
                <a:latin typeface="Times New Roman"/>
                <a:cs typeface="Times New Roman"/>
              </a:rPr>
              <a:t>Strain</a:t>
            </a:r>
            <a:r>
              <a:rPr sz="4000" b="1" spc="-45" dirty="0">
                <a:latin typeface="Times New Roman"/>
                <a:cs typeface="Times New Roman"/>
              </a:rPr>
              <a:t> </a:t>
            </a:r>
            <a:r>
              <a:rPr sz="4000" b="1" spc="-5" dirty="0">
                <a:latin typeface="Times New Roman"/>
                <a:cs typeface="Times New Roman"/>
              </a:rPr>
              <a:t>Ratio</a:t>
            </a:r>
            <a:endParaRPr sz="4000">
              <a:latin typeface="Times New Roman"/>
              <a:cs typeface="Times New Roman"/>
            </a:endParaRPr>
          </a:p>
        </p:txBody>
      </p:sp>
      <p:sp>
        <p:nvSpPr>
          <p:cNvPr id="3" name="object 3"/>
          <p:cNvSpPr txBox="1"/>
          <p:nvPr/>
        </p:nvSpPr>
        <p:spPr>
          <a:xfrm>
            <a:off x="2044700" y="1287779"/>
            <a:ext cx="7881620" cy="452120"/>
          </a:xfrm>
          <a:prstGeom prst="rect">
            <a:avLst/>
          </a:prstGeom>
        </p:spPr>
        <p:txBody>
          <a:bodyPr vert="horz" wrap="square" lIns="0" tIns="12700" rIns="0" bIns="0" rtlCol="0">
            <a:spAutoFit/>
          </a:bodyPr>
          <a:lstStyle/>
          <a:p>
            <a:pPr marL="12700">
              <a:spcBef>
                <a:spcPts val="100"/>
              </a:spcBef>
            </a:pPr>
            <a:r>
              <a:rPr sz="2800" b="1" spc="-20" dirty="0">
                <a:latin typeface="Times New Roman"/>
                <a:cs typeface="Times New Roman"/>
              </a:rPr>
              <a:t>Creep </a:t>
            </a:r>
            <a:r>
              <a:rPr sz="2800" b="1" dirty="0">
                <a:latin typeface="Times New Roman"/>
                <a:cs typeface="Times New Roman"/>
              </a:rPr>
              <a:t>is</a:t>
            </a:r>
            <a:r>
              <a:rPr sz="2800" b="1" spc="-5" dirty="0">
                <a:latin typeface="Times New Roman"/>
                <a:cs typeface="Times New Roman"/>
              </a:rPr>
              <a:t> linearly</a:t>
            </a:r>
            <a:r>
              <a:rPr sz="2800" b="1" spc="-20" dirty="0">
                <a:latin typeface="Times New Roman"/>
                <a:cs typeface="Times New Roman"/>
              </a:rPr>
              <a:t> </a:t>
            </a:r>
            <a:r>
              <a:rPr sz="2800" b="1" spc="-10" dirty="0">
                <a:latin typeface="Times New Roman"/>
                <a:cs typeface="Times New Roman"/>
              </a:rPr>
              <a:t>proportional</a:t>
            </a:r>
            <a:r>
              <a:rPr sz="2800" b="1" dirty="0">
                <a:latin typeface="Times New Roman"/>
                <a:cs typeface="Times New Roman"/>
              </a:rPr>
              <a:t> </a:t>
            </a:r>
            <a:r>
              <a:rPr sz="2800" b="1" spc="-5" dirty="0">
                <a:latin typeface="Times New Roman"/>
                <a:cs typeface="Times New Roman"/>
              </a:rPr>
              <a:t>to</a:t>
            </a:r>
            <a:r>
              <a:rPr sz="2800" b="1" spc="-10" dirty="0">
                <a:latin typeface="Times New Roman"/>
                <a:cs typeface="Times New Roman"/>
              </a:rPr>
              <a:t> </a:t>
            </a:r>
            <a:r>
              <a:rPr sz="2800" b="1" dirty="0">
                <a:latin typeface="Times New Roman"/>
                <a:cs typeface="Times New Roman"/>
              </a:rPr>
              <a:t>the</a:t>
            </a:r>
            <a:r>
              <a:rPr sz="2800" b="1" spc="-15" dirty="0">
                <a:latin typeface="Times New Roman"/>
                <a:cs typeface="Times New Roman"/>
              </a:rPr>
              <a:t> </a:t>
            </a:r>
            <a:r>
              <a:rPr sz="2800" b="1" spc="-10" dirty="0">
                <a:latin typeface="Times New Roman"/>
                <a:cs typeface="Times New Roman"/>
              </a:rPr>
              <a:t>stress:</a:t>
            </a:r>
            <a:r>
              <a:rPr sz="2800" b="1" spc="-5" dirty="0">
                <a:latin typeface="Times New Roman"/>
                <a:cs typeface="Times New Roman"/>
              </a:rPr>
              <a:t> </a:t>
            </a:r>
            <a:r>
              <a:rPr sz="2800" b="1" spc="-10" dirty="0">
                <a:latin typeface="Times New Roman"/>
                <a:cs typeface="Times New Roman"/>
              </a:rPr>
              <a:t>strength</a:t>
            </a:r>
            <a:endParaRPr sz="2800">
              <a:latin typeface="Times New Roman"/>
              <a:cs typeface="Times New Roman"/>
            </a:endParaRPr>
          </a:p>
        </p:txBody>
      </p:sp>
      <p:pic>
        <p:nvPicPr>
          <p:cNvPr id="4" name="object 4"/>
          <p:cNvPicPr/>
          <p:nvPr/>
        </p:nvPicPr>
        <p:blipFill>
          <a:blip r:embed="rId2" cstate="print"/>
          <a:stretch>
            <a:fillRect/>
          </a:stretch>
        </p:blipFill>
        <p:spPr>
          <a:xfrm>
            <a:off x="5833109" y="2133600"/>
            <a:ext cx="4301490" cy="4114800"/>
          </a:xfrm>
          <a:prstGeom prst="rect">
            <a:avLst/>
          </a:prstGeom>
        </p:spPr>
      </p:pic>
    </p:spTree>
    <p:extLst>
      <p:ext uri="{BB962C8B-B14F-4D97-AF65-F5344CB8AC3E}">
        <p14:creationId xmlns:p14="http://schemas.microsoft.com/office/powerpoint/2010/main" val="41033990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92551" y="749300"/>
            <a:ext cx="4392295" cy="574040"/>
          </a:xfrm>
          <a:prstGeom prst="rect">
            <a:avLst/>
          </a:prstGeom>
        </p:spPr>
        <p:txBody>
          <a:bodyPr vert="horz" wrap="square" lIns="0" tIns="12700" rIns="0" bIns="0" rtlCol="0" anchor="b">
            <a:spAutoFit/>
          </a:bodyPr>
          <a:lstStyle/>
          <a:p>
            <a:pPr marL="12700">
              <a:lnSpc>
                <a:spcPct val="100000"/>
              </a:lnSpc>
              <a:spcBef>
                <a:spcPts val="100"/>
              </a:spcBef>
            </a:pPr>
            <a:r>
              <a:rPr sz="3600" spc="-5" dirty="0"/>
              <a:t>Cement</a:t>
            </a:r>
            <a:r>
              <a:rPr sz="3600" spc="-25" dirty="0"/>
              <a:t> </a:t>
            </a:r>
            <a:r>
              <a:rPr sz="3600" spc="-5" dirty="0"/>
              <a:t>Paste</a:t>
            </a:r>
            <a:r>
              <a:rPr sz="3600" spc="-30" dirty="0"/>
              <a:t> </a:t>
            </a:r>
            <a:r>
              <a:rPr sz="3600" spc="-5" dirty="0"/>
              <a:t>Content</a:t>
            </a:r>
            <a:endParaRPr sz="3600"/>
          </a:p>
        </p:txBody>
      </p:sp>
      <p:sp>
        <p:nvSpPr>
          <p:cNvPr id="3" name="object 3"/>
          <p:cNvSpPr txBox="1"/>
          <p:nvPr/>
        </p:nvSpPr>
        <p:spPr>
          <a:xfrm>
            <a:off x="1033669" y="2155355"/>
            <a:ext cx="10384403" cy="2934137"/>
          </a:xfrm>
          <a:prstGeom prst="rect">
            <a:avLst/>
          </a:prstGeom>
        </p:spPr>
        <p:txBody>
          <a:bodyPr vert="horz" wrap="square" lIns="0" tIns="88900" rIns="0" bIns="0" rtlCol="0">
            <a:spAutoFit/>
          </a:bodyPr>
          <a:lstStyle/>
          <a:p>
            <a:pPr marL="12700">
              <a:spcBef>
                <a:spcPts val="700"/>
              </a:spcBef>
            </a:pPr>
            <a:r>
              <a:rPr sz="2400" b="1" spc="-5" dirty="0">
                <a:latin typeface="Times New Roman"/>
                <a:cs typeface="Times New Roman"/>
              </a:rPr>
              <a:t>Cement</a:t>
            </a:r>
            <a:r>
              <a:rPr sz="2400" b="1" dirty="0">
                <a:latin typeface="Times New Roman"/>
                <a:cs typeface="Times New Roman"/>
              </a:rPr>
              <a:t> </a:t>
            </a:r>
            <a:r>
              <a:rPr sz="2400" b="1" spc="-5" dirty="0">
                <a:latin typeface="Times New Roman"/>
                <a:cs typeface="Times New Roman"/>
              </a:rPr>
              <a:t>paste content</a:t>
            </a:r>
            <a:r>
              <a:rPr sz="2400" b="1" dirty="0">
                <a:latin typeface="Times New Roman"/>
                <a:cs typeface="Times New Roman"/>
              </a:rPr>
              <a:t> </a:t>
            </a:r>
            <a:r>
              <a:rPr sz="2400" b="1" spc="-5" dirty="0">
                <a:latin typeface="Times New Roman"/>
                <a:cs typeface="Times New Roman"/>
              </a:rPr>
              <a:t>Hardened </a:t>
            </a:r>
            <a:r>
              <a:rPr sz="2400" b="1" spc="-10" dirty="0">
                <a:latin typeface="Times New Roman"/>
                <a:cs typeface="Times New Roman"/>
              </a:rPr>
              <a:t>Concrete</a:t>
            </a:r>
            <a:endParaRPr sz="2400" dirty="0">
              <a:latin typeface="Times New Roman"/>
              <a:cs typeface="Times New Roman"/>
            </a:endParaRPr>
          </a:p>
          <a:p>
            <a:pPr marL="12700" marR="5080" indent="147320">
              <a:spcBef>
                <a:spcPts val="600"/>
              </a:spcBef>
              <a:tabLst>
                <a:tab pos="507365" algn="l"/>
                <a:tab pos="1107440" algn="l"/>
                <a:tab pos="2313940" algn="l"/>
                <a:tab pos="2713990" algn="l"/>
                <a:tab pos="3790950" algn="l"/>
                <a:tab pos="4614545" algn="l"/>
                <a:tab pos="5081905" algn="l"/>
                <a:tab pos="5759450" algn="l"/>
                <a:tab pos="6176645" algn="l"/>
                <a:tab pos="6795134" algn="l"/>
                <a:tab pos="7679690" algn="l"/>
                <a:tab pos="7731759" algn="l"/>
              </a:tabLst>
            </a:pPr>
            <a:r>
              <a:rPr sz="2400" b="1" dirty="0">
                <a:latin typeface="Times New Roman"/>
                <a:cs typeface="Times New Roman"/>
              </a:rPr>
              <a:t>A	1%	</a:t>
            </a:r>
            <a:r>
              <a:rPr sz="2400" b="1" spc="-10" dirty="0">
                <a:latin typeface="Times New Roman"/>
                <a:cs typeface="Times New Roman"/>
              </a:rPr>
              <a:t>increase	</a:t>
            </a:r>
            <a:r>
              <a:rPr sz="2400" b="1" dirty="0">
                <a:latin typeface="Times New Roman"/>
                <a:cs typeface="Times New Roman"/>
              </a:rPr>
              <a:t>in	</a:t>
            </a:r>
            <a:r>
              <a:rPr sz="2400" b="1" spc="-5" dirty="0">
                <a:latin typeface="Times New Roman"/>
                <a:cs typeface="Times New Roman"/>
              </a:rPr>
              <a:t>cement	paste	by	volume	will	</a:t>
            </a:r>
            <a:r>
              <a:rPr sz="2400" b="1" spc="-10" dirty="0">
                <a:latin typeface="Times New Roman"/>
                <a:cs typeface="Times New Roman"/>
              </a:rPr>
              <a:t>result	</a:t>
            </a:r>
            <a:r>
              <a:rPr sz="2400" b="1" dirty="0">
                <a:latin typeface="Times New Roman"/>
                <a:cs typeface="Times New Roman"/>
              </a:rPr>
              <a:t>in </a:t>
            </a:r>
            <a:r>
              <a:rPr sz="2400" b="1" spc="5" dirty="0">
                <a:latin typeface="Times New Roman"/>
                <a:cs typeface="Times New Roman"/>
              </a:rPr>
              <a:t> </a:t>
            </a:r>
            <a:r>
              <a:rPr sz="2400" b="1" dirty="0">
                <a:latin typeface="Times New Roman"/>
                <a:cs typeface="Times New Roman"/>
              </a:rPr>
              <a:t>a</a:t>
            </a:r>
            <a:r>
              <a:rPr sz="2400" b="1" spc="-5" dirty="0">
                <a:latin typeface="Times New Roman"/>
                <a:cs typeface="Times New Roman"/>
              </a:rPr>
              <a:t>p</a:t>
            </a:r>
            <a:r>
              <a:rPr sz="2400" b="1" dirty="0">
                <a:latin typeface="Times New Roman"/>
                <a:cs typeface="Times New Roman"/>
              </a:rPr>
              <a:t>p</a:t>
            </a:r>
            <a:r>
              <a:rPr sz="2400" b="1" spc="-50" dirty="0">
                <a:latin typeface="Times New Roman"/>
                <a:cs typeface="Times New Roman"/>
              </a:rPr>
              <a:t>r</a:t>
            </a:r>
            <a:r>
              <a:rPr sz="2400" b="1" dirty="0">
                <a:latin typeface="Times New Roman"/>
                <a:cs typeface="Times New Roman"/>
              </a:rPr>
              <a:t>oxima</a:t>
            </a:r>
            <a:r>
              <a:rPr sz="2400" b="1" spc="5" dirty="0">
                <a:latin typeface="Times New Roman"/>
                <a:cs typeface="Times New Roman"/>
              </a:rPr>
              <a:t>t</a:t>
            </a:r>
            <a:r>
              <a:rPr sz="2400" b="1" spc="-5" dirty="0">
                <a:latin typeface="Times New Roman"/>
                <a:cs typeface="Times New Roman"/>
              </a:rPr>
              <a:t>e</a:t>
            </a:r>
            <a:r>
              <a:rPr sz="2400" b="1" spc="10" dirty="0">
                <a:latin typeface="Times New Roman"/>
                <a:cs typeface="Times New Roman"/>
              </a:rPr>
              <a:t>l</a:t>
            </a:r>
            <a:r>
              <a:rPr sz="2400" b="1" dirty="0">
                <a:latin typeface="Times New Roman"/>
                <a:cs typeface="Times New Roman"/>
              </a:rPr>
              <a:t>y</a:t>
            </a:r>
            <a:r>
              <a:rPr sz="2400" b="1" spc="275" dirty="0">
                <a:latin typeface="Times New Roman"/>
                <a:cs typeface="Times New Roman"/>
              </a:rPr>
              <a:t> </a:t>
            </a:r>
            <a:r>
              <a:rPr sz="2400" b="1" dirty="0">
                <a:latin typeface="Times New Roman"/>
                <a:cs typeface="Times New Roman"/>
              </a:rPr>
              <a:t>a</a:t>
            </a:r>
            <a:r>
              <a:rPr sz="2400" b="1" spc="275" dirty="0">
                <a:latin typeface="Times New Roman"/>
                <a:cs typeface="Times New Roman"/>
              </a:rPr>
              <a:t> </a:t>
            </a:r>
            <a:r>
              <a:rPr sz="2400" b="1" dirty="0">
                <a:latin typeface="Times New Roman"/>
                <a:cs typeface="Times New Roman"/>
              </a:rPr>
              <a:t>5%</a:t>
            </a:r>
            <a:r>
              <a:rPr sz="2400" b="1" spc="254" dirty="0">
                <a:latin typeface="Times New Roman"/>
                <a:cs typeface="Times New Roman"/>
              </a:rPr>
              <a:t> </a:t>
            </a:r>
            <a:r>
              <a:rPr sz="2400" b="1" spc="10" dirty="0">
                <a:latin typeface="Times New Roman"/>
                <a:cs typeface="Times New Roman"/>
              </a:rPr>
              <a:t>i</a:t>
            </a:r>
            <a:r>
              <a:rPr sz="2400" b="1" spc="-10" dirty="0">
                <a:latin typeface="Times New Roman"/>
                <a:cs typeface="Times New Roman"/>
              </a:rPr>
              <a:t>n</a:t>
            </a:r>
            <a:r>
              <a:rPr sz="2400" b="1" spc="-5" dirty="0">
                <a:latin typeface="Times New Roman"/>
                <a:cs typeface="Times New Roman"/>
              </a:rPr>
              <a:t>c</a:t>
            </a:r>
            <a:r>
              <a:rPr sz="2400" b="1" spc="-50" dirty="0">
                <a:latin typeface="Times New Roman"/>
                <a:cs typeface="Times New Roman"/>
              </a:rPr>
              <a:t>r</a:t>
            </a:r>
            <a:r>
              <a:rPr sz="2400" b="1" dirty="0">
                <a:latin typeface="Times New Roman"/>
                <a:cs typeface="Times New Roman"/>
              </a:rPr>
              <a:t>ease</a:t>
            </a:r>
            <a:r>
              <a:rPr sz="2400" b="1" spc="280" dirty="0">
                <a:latin typeface="Times New Roman"/>
                <a:cs typeface="Times New Roman"/>
              </a:rPr>
              <a:t> </a:t>
            </a:r>
            <a:r>
              <a:rPr sz="2400" b="1" dirty="0">
                <a:latin typeface="Times New Roman"/>
                <a:cs typeface="Times New Roman"/>
              </a:rPr>
              <a:t>in</a:t>
            </a:r>
            <a:r>
              <a:rPr sz="2400" b="1" spc="280" dirty="0">
                <a:latin typeface="Times New Roman"/>
                <a:cs typeface="Times New Roman"/>
              </a:rPr>
              <a:t> </a:t>
            </a:r>
            <a:r>
              <a:rPr sz="2400" b="1" spc="-5" dirty="0">
                <a:latin typeface="Times New Roman"/>
                <a:cs typeface="Times New Roman"/>
              </a:rPr>
              <a:t>c</a:t>
            </a:r>
            <a:r>
              <a:rPr sz="2400" b="1" spc="-40" dirty="0">
                <a:latin typeface="Times New Roman"/>
                <a:cs typeface="Times New Roman"/>
              </a:rPr>
              <a:t>r</a:t>
            </a:r>
            <a:r>
              <a:rPr sz="2400" b="1" spc="-5" dirty="0">
                <a:latin typeface="Times New Roman"/>
                <a:cs typeface="Times New Roman"/>
              </a:rPr>
              <a:t>e</a:t>
            </a:r>
            <a:r>
              <a:rPr sz="2400" b="1" dirty="0">
                <a:latin typeface="Times New Roman"/>
                <a:cs typeface="Times New Roman"/>
              </a:rPr>
              <a:t>e</a:t>
            </a:r>
            <a:r>
              <a:rPr sz="2400" b="1" spc="-10" dirty="0">
                <a:latin typeface="Times New Roman"/>
                <a:cs typeface="Times New Roman"/>
              </a:rPr>
              <a:t>p</a:t>
            </a:r>
            <a:r>
              <a:rPr sz="2400" b="1" dirty="0">
                <a:latin typeface="Times New Roman"/>
                <a:cs typeface="Times New Roman"/>
              </a:rPr>
              <a:t>. </a:t>
            </a:r>
            <a:r>
              <a:rPr sz="2400" b="1" spc="-285" dirty="0">
                <a:latin typeface="Times New Roman"/>
                <a:cs typeface="Times New Roman"/>
              </a:rPr>
              <a:t> </a:t>
            </a:r>
            <a:r>
              <a:rPr sz="2400" dirty="0">
                <a:latin typeface="Times New Roman"/>
                <a:cs typeface="Times New Roman"/>
              </a:rPr>
              <a:t>Th</a:t>
            </a:r>
            <a:r>
              <a:rPr sz="2400" spc="10" dirty="0">
                <a:latin typeface="Times New Roman"/>
                <a:cs typeface="Times New Roman"/>
              </a:rPr>
              <a:t>i</a:t>
            </a:r>
            <a:r>
              <a:rPr sz="2400" dirty="0">
                <a:latin typeface="Times New Roman"/>
                <a:cs typeface="Times New Roman"/>
              </a:rPr>
              <a:t>s</a:t>
            </a:r>
            <a:r>
              <a:rPr sz="2400" spc="270" dirty="0">
                <a:latin typeface="Times New Roman"/>
                <a:cs typeface="Times New Roman"/>
              </a:rPr>
              <a:t> </a:t>
            </a:r>
            <a:r>
              <a:rPr sz="2400" dirty="0">
                <a:latin typeface="Times New Roman"/>
                <a:cs typeface="Times New Roman"/>
              </a:rPr>
              <a:t>is</a:t>
            </a:r>
            <a:r>
              <a:rPr sz="2400" spc="280" dirty="0">
                <a:latin typeface="Times New Roman"/>
                <a:cs typeface="Times New Roman"/>
              </a:rPr>
              <a:t> </a:t>
            </a:r>
            <a:r>
              <a:rPr sz="2400" dirty="0">
                <a:latin typeface="Times New Roman"/>
                <a:cs typeface="Times New Roman"/>
              </a:rPr>
              <a:t>applicable</a:t>
            </a:r>
            <a:r>
              <a:rPr lang="en-IN" sz="2400" dirty="0">
                <a:latin typeface="Times New Roman"/>
                <a:cs typeface="Times New Roman"/>
              </a:rPr>
              <a:t> for concretes with a cement paste volume paste volume of 28% to 40%. </a:t>
            </a:r>
            <a:endParaRPr sz="2400" dirty="0">
              <a:latin typeface="Times New Roman"/>
              <a:cs typeface="Times New Roman"/>
            </a:endParaRPr>
          </a:p>
          <a:p>
            <a:pPr>
              <a:spcBef>
                <a:spcPts val="55"/>
              </a:spcBef>
            </a:pPr>
            <a:endParaRPr sz="3500" dirty="0">
              <a:latin typeface="Times New Roman"/>
              <a:cs typeface="Times New Roman"/>
            </a:endParaRPr>
          </a:p>
          <a:p>
            <a:pPr marL="12700" marR="5080" indent="147320">
              <a:tabLst>
                <a:tab pos="814069" algn="l"/>
                <a:tab pos="1893570" algn="l"/>
                <a:tab pos="2717800" algn="l"/>
                <a:tab pos="3813175" algn="l"/>
                <a:tab pos="4163695" algn="l"/>
                <a:tab pos="5647690" algn="l"/>
                <a:tab pos="6116955" algn="l"/>
                <a:tab pos="6670040" algn="l"/>
              </a:tabLst>
            </a:pPr>
            <a:r>
              <a:rPr sz="2400" b="1" spc="-5" dirty="0">
                <a:latin typeface="Times New Roman"/>
                <a:cs typeface="Times New Roman"/>
              </a:rPr>
              <a:t>The	cement	paste	volume	</a:t>
            </a:r>
            <a:r>
              <a:rPr sz="2400" b="1" spc="5" dirty="0">
                <a:latin typeface="Times New Roman"/>
                <a:cs typeface="Times New Roman"/>
              </a:rPr>
              <a:t>is	</a:t>
            </a:r>
            <a:r>
              <a:rPr sz="2400" b="1" spc="-5" dirty="0">
                <a:latin typeface="Times New Roman"/>
                <a:cs typeface="Times New Roman"/>
              </a:rPr>
              <a:t>inﬂuenced	</a:t>
            </a:r>
            <a:r>
              <a:rPr sz="2400" b="1" dirty="0">
                <a:latin typeface="Times New Roman"/>
                <a:cs typeface="Times New Roman"/>
              </a:rPr>
              <a:t>by	</a:t>
            </a:r>
            <a:r>
              <a:rPr sz="2400" b="1" spc="-5" dirty="0">
                <a:latin typeface="Times New Roman"/>
                <a:cs typeface="Times New Roman"/>
              </a:rPr>
              <a:t>the	aggregate </a:t>
            </a:r>
            <a:r>
              <a:rPr sz="2400" b="1" dirty="0">
                <a:latin typeface="Times New Roman"/>
                <a:cs typeface="Times New Roman"/>
              </a:rPr>
              <a:t> </a:t>
            </a:r>
            <a:r>
              <a:rPr sz="2400" b="1" spc="-5" dirty="0">
                <a:latin typeface="Times New Roman"/>
                <a:cs typeface="Times New Roman"/>
              </a:rPr>
              <a:t>content</a:t>
            </a:r>
            <a:r>
              <a:rPr sz="2400" b="1" spc="200" dirty="0">
                <a:latin typeface="Times New Roman"/>
                <a:cs typeface="Times New Roman"/>
              </a:rPr>
              <a:t> </a:t>
            </a:r>
            <a:r>
              <a:rPr sz="2400" b="1" dirty="0">
                <a:latin typeface="Times New Roman"/>
                <a:cs typeface="Times New Roman"/>
              </a:rPr>
              <a:t>of</a:t>
            </a:r>
            <a:r>
              <a:rPr sz="2400" b="1" spc="215" dirty="0">
                <a:latin typeface="Times New Roman"/>
                <a:cs typeface="Times New Roman"/>
              </a:rPr>
              <a:t> </a:t>
            </a:r>
            <a:r>
              <a:rPr sz="2400" b="1" dirty="0">
                <a:latin typeface="Times New Roman"/>
                <a:cs typeface="Times New Roman"/>
              </a:rPr>
              <a:t>the</a:t>
            </a:r>
            <a:r>
              <a:rPr sz="2400" b="1" spc="195" dirty="0">
                <a:latin typeface="Times New Roman"/>
                <a:cs typeface="Times New Roman"/>
              </a:rPr>
              <a:t> </a:t>
            </a:r>
            <a:r>
              <a:rPr sz="2400" b="1" dirty="0">
                <a:latin typeface="Times New Roman"/>
                <a:cs typeface="Times New Roman"/>
              </a:rPr>
              <a:t>mix:</a:t>
            </a:r>
            <a:r>
              <a:rPr sz="2400" b="1" spc="229" dirty="0">
                <a:latin typeface="Times New Roman"/>
                <a:cs typeface="Times New Roman"/>
              </a:rPr>
              <a:t> </a:t>
            </a:r>
            <a:r>
              <a:rPr sz="2400" dirty="0">
                <a:latin typeface="Times New Roman"/>
                <a:cs typeface="Times New Roman"/>
              </a:rPr>
              <a:t>the</a:t>
            </a:r>
            <a:r>
              <a:rPr sz="2400" spc="210" dirty="0">
                <a:latin typeface="Times New Roman"/>
                <a:cs typeface="Times New Roman"/>
              </a:rPr>
              <a:t> </a:t>
            </a:r>
            <a:r>
              <a:rPr sz="2400" dirty="0">
                <a:latin typeface="Times New Roman"/>
                <a:cs typeface="Times New Roman"/>
              </a:rPr>
              <a:t>greater</a:t>
            </a:r>
            <a:r>
              <a:rPr sz="2400" spc="210" dirty="0">
                <a:latin typeface="Times New Roman"/>
                <a:cs typeface="Times New Roman"/>
              </a:rPr>
              <a:t> </a:t>
            </a:r>
            <a:r>
              <a:rPr sz="2400" dirty="0">
                <a:latin typeface="Times New Roman"/>
                <a:cs typeface="Times New Roman"/>
              </a:rPr>
              <a:t>the</a:t>
            </a:r>
            <a:r>
              <a:rPr sz="2400" spc="210" dirty="0">
                <a:latin typeface="Times New Roman"/>
                <a:cs typeface="Times New Roman"/>
              </a:rPr>
              <a:t> </a:t>
            </a:r>
            <a:r>
              <a:rPr sz="2400" dirty="0">
                <a:latin typeface="Times New Roman"/>
                <a:cs typeface="Times New Roman"/>
              </a:rPr>
              <a:t>aggregate</a:t>
            </a:r>
            <a:r>
              <a:rPr sz="2400" spc="210" dirty="0">
                <a:latin typeface="Times New Roman"/>
                <a:cs typeface="Times New Roman"/>
              </a:rPr>
              <a:t> </a:t>
            </a:r>
            <a:r>
              <a:rPr sz="2400" spc="-5" dirty="0">
                <a:latin typeface="Times New Roman"/>
                <a:cs typeface="Times New Roman"/>
              </a:rPr>
              <a:t>content,</a:t>
            </a:r>
            <a:r>
              <a:rPr sz="2400" spc="215" dirty="0">
                <a:latin typeface="Times New Roman"/>
                <a:cs typeface="Times New Roman"/>
              </a:rPr>
              <a:t> </a:t>
            </a:r>
            <a:r>
              <a:rPr sz="2400" dirty="0">
                <a:latin typeface="Times New Roman"/>
                <a:cs typeface="Times New Roman"/>
              </a:rPr>
              <a:t>the</a:t>
            </a:r>
            <a:r>
              <a:rPr sz="2400" spc="215" dirty="0">
                <a:latin typeface="Times New Roman"/>
                <a:cs typeface="Times New Roman"/>
              </a:rPr>
              <a:t> </a:t>
            </a:r>
            <a:r>
              <a:rPr sz="2400" spc="-5" dirty="0">
                <a:latin typeface="Times New Roman"/>
                <a:cs typeface="Times New Roman"/>
              </a:rPr>
              <a:t>lower </a:t>
            </a:r>
            <a:r>
              <a:rPr sz="2400" spc="-585" dirty="0">
                <a:latin typeface="Times New Roman"/>
                <a:cs typeface="Times New Roman"/>
              </a:rPr>
              <a:t> </a:t>
            </a:r>
            <a:r>
              <a:rPr sz="2400" dirty="0">
                <a:latin typeface="Times New Roman"/>
                <a:cs typeface="Times New Roman"/>
              </a:rPr>
              <a:t>the</a:t>
            </a:r>
            <a:r>
              <a:rPr sz="2400" spc="-5" dirty="0">
                <a:latin typeface="Times New Roman"/>
                <a:cs typeface="Times New Roman"/>
              </a:rPr>
              <a:t> cement</a:t>
            </a:r>
            <a:r>
              <a:rPr sz="2400" spc="10" dirty="0">
                <a:latin typeface="Times New Roman"/>
                <a:cs typeface="Times New Roman"/>
              </a:rPr>
              <a:t> </a:t>
            </a:r>
            <a:r>
              <a:rPr sz="2400" spc="-5" dirty="0">
                <a:latin typeface="Times New Roman"/>
                <a:cs typeface="Times New Roman"/>
              </a:rPr>
              <a:t>paste</a:t>
            </a:r>
            <a:r>
              <a:rPr sz="2400" dirty="0">
                <a:latin typeface="Times New Roman"/>
                <a:cs typeface="Times New Roman"/>
              </a:rPr>
              <a:t> content</a:t>
            </a:r>
          </a:p>
        </p:txBody>
      </p:sp>
    </p:spTree>
    <p:extLst>
      <p:ext uri="{BB962C8B-B14F-4D97-AF65-F5344CB8AC3E}">
        <p14:creationId xmlns:p14="http://schemas.microsoft.com/office/powerpoint/2010/main" val="7554058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8201" y="242570"/>
            <a:ext cx="2894965" cy="635000"/>
          </a:xfrm>
          <a:prstGeom prst="rect">
            <a:avLst/>
          </a:prstGeom>
        </p:spPr>
        <p:txBody>
          <a:bodyPr vert="horz" wrap="square" lIns="0" tIns="12700" rIns="0" bIns="0" rtlCol="0" anchor="b">
            <a:spAutoFit/>
          </a:bodyPr>
          <a:lstStyle/>
          <a:p>
            <a:pPr marL="12700">
              <a:lnSpc>
                <a:spcPct val="100000"/>
              </a:lnSpc>
              <a:spcBef>
                <a:spcPts val="100"/>
              </a:spcBef>
            </a:pPr>
            <a:r>
              <a:rPr sz="4000" spc="-10" dirty="0"/>
              <a:t>Cement</a:t>
            </a:r>
            <a:r>
              <a:rPr sz="4000" spc="-140" dirty="0"/>
              <a:t> </a:t>
            </a:r>
            <a:r>
              <a:rPr sz="4000" spc="-80" dirty="0"/>
              <a:t>Type</a:t>
            </a:r>
            <a:endParaRPr sz="4000"/>
          </a:p>
        </p:txBody>
      </p:sp>
      <p:sp>
        <p:nvSpPr>
          <p:cNvPr id="3" name="object 3"/>
          <p:cNvSpPr txBox="1"/>
          <p:nvPr/>
        </p:nvSpPr>
        <p:spPr>
          <a:xfrm>
            <a:off x="1289326" y="2138403"/>
            <a:ext cx="10168504" cy="2345514"/>
          </a:xfrm>
          <a:prstGeom prst="rect">
            <a:avLst/>
          </a:prstGeom>
        </p:spPr>
        <p:txBody>
          <a:bodyPr vert="horz" wrap="square" lIns="0" tIns="100330" rIns="0" bIns="0" rtlCol="0">
            <a:spAutoFit/>
          </a:bodyPr>
          <a:lstStyle/>
          <a:p>
            <a:pPr marL="12700" algn="just">
              <a:spcBef>
                <a:spcPts val="790"/>
              </a:spcBef>
            </a:pPr>
            <a:r>
              <a:rPr sz="2800" b="1" spc="-5" dirty="0">
                <a:latin typeface="Times New Roman"/>
                <a:cs typeface="Times New Roman"/>
              </a:rPr>
              <a:t>Cement</a:t>
            </a:r>
            <a:r>
              <a:rPr sz="2800" b="1" spc="-95" dirty="0">
                <a:latin typeface="Times New Roman"/>
                <a:cs typeface="Times New Roman"/>
              </a:rPr>
              <a:t> </a:t>
            </a:r>
            <a:r>
              <a:rPr sz="2800" b="1" spc="-60" dirty="0">
                <a:latin typeface="Times New Roman"/>
                <a:cs typeface="Times New Roman"/>
              </a:rPr>
              <a:t>Type</a:t>
            </a:r>
            <a:endParaRPr sz="2800" dirty="0">
              <a:latin typeface="Times New Roman"/>
              <a:cs typeface="Times New Roman"/>
            </a:endParaRPr>
          </a:p>
          <a:p>
            <a:pPr marL="12700" marR="5080" algn="just">
              <a:spcBef>
                <a:spcPts val="690"/>
              </a:spcBef>
            </a:pPr>
            <a:r>
              <a:rPr sz="2800" b="1" spc="-5" dirty="0">
                <a:latin typeface="Times New Roman"/>
                <a:cs typeface="Times New Roman"/>
              </a:rPr>
              <a:t>The</a:t>
            </a:r>
            <a:r>
              <a:rPr sz="2800" b="1" dirty="0">
                <a:latin typeface="Times New Roman"/>
                <a:cs typeface="Times New Roman"/>
              </a:rPr>
              <a:t> </a:t>
            </a:r>
            <a:r>
              <a:rPr sz="2800" b="1" spc="-5" dirty="0">
                <a:latin typeface="Times New Roman"/>
                <a:cs typeface="Times New Roman"/>
              </a:rPr>
              <a:t>type</a:t>
            </a:r>
            <a:r>
              <a:rPr sz="2800" b="1" dirty="0">
                <a:latin typeface="Times New Roman"/>
                <a:cs typeface="Times New Roman"/>
              </a:rPr>
              <a:t> of</a:t>
            </a:r>
            <a:r>
              <a:rPr sz="2800" b="1" spc="5" dirty="0">
                <a:latin typeface="Times New Roman"/>
                <a:cs typeface="Times New Roman"/>
              </a:rPr>
              <a:t> </a:t>
            </a:r>
            <a:r>
              <a:rPr sz="2800" b="1" spc="-5" dirty="0">
                <a:latin typeface="Times New Roman"/>
                <a:cs typeface="Times New Roman"/>
              </a:rPr>
              <a:t>cement</a:t>
            </a:r>
            <a:r>
              <a:rPr sz="2800" b="1" dirty="0">
                <a:latin typeface="Times New Roman"/>
                <a:cs typeface="Times New Roman"/>
              </a:rPr>
              <a:t> </a:t>
            </a:r>
            <a:r>
              <a:rPr sz="2800" b="1" spc="-5" dirty="0">
                <a:latin typeface="Times New Roman"/>
                <a:cs typeface="Times New Roman"/>
              </a:rPr>
              <a:t>inﬂuences</a:t>
            </a:r>
            <a:r>
              <a:rPr sz="2800" b="1"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10" dirty="0">
                <a:latin typeface="Times New Roman"/>
                <a:cs typeface="Times New Roman"/>
              </a:rPr>
              <a:t>strength </a:t>
            </a:r>
            <a:r>
              <a:rPr sz="2800" b="1" spc="-5" dirty="0">
                <a:latin typeface="Times New Roman"/>
                <a:cs typeface="Times New Roman"/>
              </a:rPr>
              <a:t>development </a:t>
            </a:r>
            <a:r>
              <a:rPr sz="2800" b="1" dirty="0">
                <a:latin typeface="Times New Roman"/>
                <a:cs typeface="Times New Roman"/>
              </a:rPr>
              <a:t>of </a:t>
            </a:r>
            <a:r>
              <a:rPr sz="2800" b="1" spc="-15" dirty="0">
                <a:latin typeface="Times New Roman"/>
                <a:cs typeface="Times New Roman"/>
              </a:rPr>
              <a:t>concrete. </a:t>
            </a:r>
            <a:r>
              <a:rPr sz="2800" dirty="0">
                <a:latin typeface="Times New Roman"/>
                <a:cs typeface="Times New Roman"/>
              </a:rPr>
              <a:t>A high </a:t>
            </a:r>
            <a:r>
              <a:rPr sz="2800" spc="-5" dirty="0">
                <a:latin typeface="Times New Roman"/>
                <a:cs typeface="Times New Roman"/>
              </a:rPr>
              <a:t>stress</a:t>
            </a:r>
            <a:r>
              <a:rPr sz="2800" dirty="0">
                <a:latin typeface="Times New Roman"/>
                <a:cs typeface="Times New Roman"/>
              </a:rPr>
              <a:t>: </a:t>
            </a:r>
            <a:r>
              <a:rPr sz="2800" spc="-5" dirty="0">
                <a:latin typeface="Times New Roman"/>
                <a:cs typeface="Times New Roman"/>
              </a:rPr>
              <a:t>strain ratio could potentially result </a:t>
            </a:r>
            <a:r>
              <a:rPr sz="2800" dirty="0">
                <a:latin typeface="Times New Roman"/>
                <a:cs typeface="Times New Roman"/>
              </a:rPr>
              <a:t>if the </a:t>
            </a:r>
            <a:r>
              <a:rPr sz="2800" spc="-5" dirty="0">
                <a:latin typeface="Times New Roman"/>
                <a:cs typeface="Times New Roman"/>
              </a:rPr>
              <a:t>concrete </a:t>
            </a:r>
            <a:r>
              <a:rPr sz="2800" dirty="0">
                <a:latin typeface="Times New Roman"/>
                <a:cs typeface="Times New Roman"/>
              </a:rPr>
              <a:t>is loaded </a:t>
            </a:r>
            <a:r>
              <a:rPr sz="2800" spc="-5" dirty="0">
                <a:latin typeface="Times New Roman"/>
                <a:cs typeface="Times New Roman"/>
              </a:rPr>
              <a:t>at an early age and </a:t>
            </a:r>
            <a:r>
              <a:rPr sz="2800" dirty="0">
                <a:latin typeface="Times New Roman"/>
                <a:cs typeface="Times New Roman"/>
              </a:rPr>
              <a:t>the </a:t>
            </a:r>
            <a:r>
              <a:rPr sz="2800" spc="-10" dirty="0">
                <a:latin typeface="Times New Roman"/>
                <a:cs typeface="Times New Roman"/>
              </a:rPr>
              <a:t>cement </a:t>
            </a:r>
            <a:r>
              <a:rPr sz="2800" dirty="0">
                <a:latin typeface="Times New Roman"/>
                <a:cs typeface="Times New Roman"/>
              </a:rPr>
              <a:t>has a slow </a:t>
            </a:r>
            <a:r>
              <a:rPr sz="2800" spc="-5" dirty="0">
                <a:latin typeface="Times New Roman"/>
                <a:cs typeface="Times New Roman"/>
              </a:rPr>
              <a:t>rate </a:t>
            </a:r>
            <a:r>
              <a:rPr sz="2800" dirty="0">
                <a:latin typeface="Times New Roman"/>
                <a:cs typeface="Times New Roman"/>
              </a:rPr>
              <a:t>of </a:t>
            </a:r>
            <a:r>
              <a:rPr sz="2800" spc="-5" dirty="0">
                <a:latin typeface="Times New Roman"/>
                <a:cs typeface="Times New Roman"/>
              </a:rPr>
              <a:t>strength </a:t>
            </a:r>
            <a:r>
              <a:rPr sz="2800" dirty="0">
                <a:latin typeface="Times New Roman"/>
                <a:cs typeface="Times New Roman"/>
              </a:rPr>
              <a:t> </a:t>
            </a:r>
            <a:r>
              <a:rPr sz="2800" spc="-5" dirty="0">
                <a:latin typeface="Times New Roman"/>
                <a:cs typeface="Times New Roman"/>
              </a:rPr>
              <a:t>development.</a:t>
            </a:r>
            <a:endParaRPr sz="2800" dirty="0">
              <a:latin typeface="Times New Roman"/>
              <a:cs typeface="Times New Roman"/>
            </a:endParaRPr>
          </a:p>
        </p:txBody>
      </p:sp>
    </p:spTree>
    <p:extLst>
      <p:ext uri="{BB962C8B-B14F-4D97-AF65-F5344CB8AC3E}">
        <p14:creationId xmlns:p14="http://schemas.microsoft.com/office/powerpoint/2010/main" val="36448452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39971" y="242570"/>
            <a:ext cx="2510155" cy="695960"/>
          </a:xfrm>
          <a:prstGeom prst="rect">
            <a:avLst/>
          </a:prstGeom>
        </p:spPr>
        <p:txBody>
          <a:bodyPr vert="horz" wrap="square" lIns="0" tIns="12700" rIns="0" bIns="0" rtlCol="0">
            <a:spAutoFit/>
          </a:bodyPr>
          <a:lstStyle/>
          <a:p>
            <a:pPr marL="12700">
              <a:spcBef>
                <a:spcPts val="100"/>
              </a:spcBef>
            </a:pPr>
            <a:r>
              <a:rPr sz="4400" b="1" spc="-5" dirty="0">
                <a:latin typeface="Times New Roman"/>
                <a:cs typeface="Times New Roman"/>
              </a:rPr>
              <a:t>Durability</a:t>
            </a:r>
            <a:endParaRPr sz="4400">
              <a:latin typeface="Times New Roman"/>
              <a:cs typeface="Times New Roman"/>
            </a:endParaRPr>
          </a:p>
        </p:txBody>
      </p:sp>
      <p:sp>
        <p:nvSpPr>
          <p:cNvPr id="3" name="object 3"/>
          <p:cNvSpPr txBox="1"/>
          <p:nvPr/>
        </p:nvSpPr>
        <p:spPr>
          <a:xfrm>
            <a:off x="787179" y="1287779"/>
            <a:ext cx="10686553" cy="1426210"/>
          </a:xfrm>
          <a:prstGeom prst="rect">
            <a:avLst/>
          </a:prstGeom>
        </p:spPr>
        <p:txBody>
          <a:bodyPr vert="horz" wrap="square" lIns="0" tIns="12700" rIns="0" bIns="0" rtlCol="0">
            <a:spAutoFit/>
          </a:bodyPr>
          <a:lstStyle/>
          <a:p>
            <a:pPr marL="12700" marR="5080" algn="just">
              <a:spcBef>
                <a:spcPts val="100"/>
              </a:spcBef>
            </a:pPr>
            <a:r>
              <a:rPr sz="3200" b="1" spc="-5" dirty="0">
                <a:latin typeface="Times New Roman"/>
                <a:cs typeface="Times New Roman"/>
              </a:rPr>
              <a:t>The</a:t>
            </a:r>
            <a:r>
              <a:rPr sz="3200" b="1" spc="420" dirty="0">
                <a:latin typeface="Times New Roman"/>
                <a:cs typeface="Times New Roman"/>
              </a:rPr>
              <a:t> </a:t>
            </a:r>
            <a:r>
              <a:rPr sz="3200" b="1" spc="-5" dirty="0">
                <a:latin typeface="Times New Roman"/>
                <a:cs typeface="Times New Roman"/>
              </a:rPr>
              <a:t>durability</a:t>
            </a:r>
            <a:r>
              <a:rPr sz="3200" b="1" spc="395" dirty="0">
                <a:latin typeface="Times New Roman"/>
                <a:cs typeface="Times New Roman"/>
              </a:rPr>
              <a:t> </a:t>
            </a:r>
            <a:r>
              <a:rPr sz="3200" b="1" dirty="0">
                <a:latin typeface="Times New Roman"/>
                <a:cs typeface="Times New Roman"/>
              </a:rPr>
              <a:t>of</a:t>
            </a:r>
            <a:r>
              <a:rPr sz="3200" b="1" spc="425" dirty="0">
                <a:latin typeface="Times New Roman"/>
                <a:cs typeface="Times New Roman"/>
              </a:rPr>
              <a:t> </a:t>
            </a:r>
            <a:r>
              <a:rPr sz="3200" b="1" dirty="0">
                <a:latin typeface="Times New Roman"/>
                <a:cs typeface="Times New Roman"/>
              </a:rPr>
              <a:t>a</a:t>
            </a:r>
            <a:r>
              <a:rPr sz="3200" b="1" spc="409" dirty="0">
                <a:latin typeface="Times New Roman"/>
                <a:cs typeface="Times New Roman"/>
              </a:rPr>
              <a:t> </a:t>
            </a:r>
            <a:r>
              <a:rPr sz="3200" b="1" spc="-10" dirty="0">
                <a:latin typeface="Times New Roman"/>
                <a:cs typeface="Times New Roman"/>
              </a:rPr>
              <a:t>structure</a:t>
            </a:r>
            <a:r>
              <a:rPr sz="3200" b="1" spc="409" dirty="0">
                <a:latin typeface="Times New Roman"/>
                <a:cs typeface="Times New Roman"/>
              </a:rPr>
              <a:t> </a:t>
            </a:r>
            <a:r>
              <a:rPr sz="3200" b="1" spc="10" dirty="0">
                <a:latin typeface="Times New Roman"/>
                <a:cs typeface="Times New Roman"/>
              </a:rPr>
              <a:t>may</a:t>
            </a:r>
            <a:r>
              <a:rPr sz="3200" b="1" spc="405" dirty="0">
                <a:latin typeface="Times New Roman"/>
                <a:cs typeface="Times New Roman"/>
              </a:rPr>
              <a:t> </a:t>
            </a:r>
            <a:r>
              <a:rPr sz="3200" b="1" spc="-5" dirty="0">
                <a:latin typeface="Times New Roman"/>
                <a:cs typeface="Times New Roman"/>
              </a:rPr>
              <a:t>be</a:t>
            </a:r>
            <a:r>
              <a:rPr sz="3200" b="1" spc="425" dirty="0">
                <a:latin typeface="Times New Roman"/>
                <a:cs typeface="Times New Roman"/>
              </a:rPr>
              <a:t> </a:t>
            </a:r>
            <a:r>
              <a:rPr sz="3200" b="1" dirty="0">
                <a:latin typeface="Times New Roman"/>
                <a:cs typeface="Times New Roman"/>
              </a:rPr>
              <a:t>deﬁned as the </a:t>
            </a:r>
            <a:r>
              <a:rPr sz="3200" b="1" spc="5" dirty="0">
                <a:latin typeface="Times New Roman"/>
                <a:cs typeface="Times New Roman"/>
              </a:rPr>
              <a:t>time for </a:t>
            </a:r>
            <a:r>
              <a:rPr sz="3200" b="1" spc="-5" dirty="0">
                <a:latin typeface="Times New Roman"/>
                <a:cs typeface="Times New Roman"/>
              </a:rPr>
              <a:t>which </a:t>
            </a:r>
            <a:r>
              <a:rPr sz="3200" b="1" dirty="0">
                <a:latin typeface="Times New Roman"/>
                <a:cs typeface="Times New Roman"/>
              </a:rPr>
              <a:t>the </a:t>
            </a:r>
            <a:r>
              <a:rPr sz="3200" b="1" spc="-5" dirty="0">
                <a:latin typeface="Times New Roman"/>
                <a:cs typeface="Times New Roman"/>
              </a:rPr>
              <a:t>structure </a:t>
            </a:r>
            <a:r>
              <a:rPr sz="3200" b="1" dirty="0">
                <a:latin typeface="Times New Roman"/>
                <a:cs typeface="Times New Roman"/>
              </a:rPr>
              <a:t>can </a:t>
            </a:r>
            <a:r>
              <a:rPr sz="3200" b="1" spc="-5" dirty="0">
                <a:latin typeface="Times New Roman"/>
                <a:cs typeface="Times New Roman"/>
              </a:rPr>
              <a:t>fulﬁll </a:t>
            </a:r>
            <a:r>
              <a:rPr sz="2800" dirty="0">
                <a:latin typeface="Times New Roman"/>
                <a:cs typeface="Times New Roman"/>
              </a:rPr>
              <a:t>the </a:t>
            </a:r>
            <a:r>
              <a:rPr sz="2800" spc="-5" dirty="0">
                <a:latin typeface="Times New Roman"/>
                <a:cs typeface="Times New Roman"/>
              </a:rPr>
              <a:t>function</a:t>
            </a:r>
            <a:r>
              <a:rPr sz="2800" dirty="0">
                <a:latin typeface="Times New Roman"/>
                <a:cs typeface="Times New Roman"/>
              </a:rPr>
              <a:t> </a:t>
            </a:r>
            <a:r>
              <a:rPr sz="2800" spc="-5" dirty="0">
                <a:latin typeface="Times New Roman"/>
                <a:cs typeface="Times New Roman"/>
              </a:rPr>
              <a:t>for</a:t>
            </a:r>
            <a:r>
              <a:rPr sz="2800" dirty="0">
                <a:latin typeface="Times New Roman"/>
                <a:cs typeface="Times New Roman"/>
              </a:rPr>
              <a:t> </a:t>
            </a:r>
            <a:r>
              <a:rPr sz="2800" spc="-5" dirty="0">
                <a:latin typeface="Times New Roman"/>
                <a:cs typeface="Times New Roman"/>
              </a:rPr>
              <a:t>which</a:t>
            </a:r>
            <a:r>
              <a:rPr sz="2800" dirty="0">
                <a:latin typeface="Times New Roman"/>
                <a:cs typeface="Times New Roman"/>
              </a:rPr>
              <a:t> it</a:t>
            </a:r>
            <a:r>
              <a:rPr sz="2800" spc="-10" dirty="0">
                <a:latin typeface="Times New Roman"/>
                <a:cs typeface="Times New Roman"/>
              </a:rPr>
              <a:t> was</a:t>
            </a:r>
            <a:r>
              <a:rPr sz="2800" spc="-5" dirty="0">
                <a:latin typeface="Times New Roman"/>
                <a:cs typeface="Times New Roman"/>
              </a:rPr>
              <a:t> designed</a:t>
            </a:r>
            <a:r>
              <a:rPr sz="2800" spc="5"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constructed.</a:t>
            </a:r>
            <a:endParaRPr sz="2800" dirty="0">
              <a:latin typeface="Times New Roman"/>
              <a:cs typeface="Times New Roman"/>
            </a:endParaRPr>
          </a:p>
        </p:txBody>
      </p:sp>
      <p:pic>
        <p:nvPicPr>
          <p:cNvPr id="4" name="object 4"/>
          <p:cNvPicPr/>
          <p:nvPr/>
        </p:nvPicPr>
        <p:blipFill>
          <a:blip r:embed="rId2" cstate="print"/>
          <a:stretch>
            <a:fillRect/>
          </a:stretch>
        </p:blipFill>
        <p:spPr>
          <a:xfrm>
            <a:off x="5081271" y="2971800"/>
            <a:ext cx="5025389" cy="3347720"/>
          </a:xfrm>
          <a:prstGeom prst="rect">
            <a:avLst/>
          </a:prstGeom>
        </p:spPr>
      </p:pic>
    </p:spTree>
    <p:extLst>
      <p:ext uri="{BB962C8B-B14F-4D97-AF65-F5344CB8AC3E}">
        <p14:creationId xmlns:p14="http://schemas.microsoft.com/office/powerpoint/2010/main" val="298143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2B67-6B8A-4CF4-89D1-8CDF76D6DEFB}"/>
              </a:ext>
            </a:extLst>
          </p:cNvPr>
          <p:cNvSpPr>
            <a:spLocks noGrp="1"/>
          </p:cNvSpPr>
          <p:nvPr>
            <p:ph type="title"/>
          </p:nvPr>
        </p:nvSpPr>
        <p:spPr/>
        <p:txBody>
          <a:bodyPr/>
          <a:lstStyle/>
          <a:p>
            <a:r>
              <a:rPr lang="en-IN" dirty="0"/>
              <a:t>FACTORS AFFECTING WORKABILITY</a:t>
            </a:r>
          </a:p>
        </p:txBody>
      </p:sp>
      <p:sp>
        <p:nvSpPr>
          <p:cNvPr id="3" name="Content Placeholder 2">
            <a:extLst>
              <a:ext uri="{FF2B5EF4-FFF2-40B4-BE49-F238E27FC236}">
                <a16:creationId xmlns:a16="http://schemas.microsoft.com/office/drawing/2014/main" id="{9A953560-1B90-4983-87C6-AD64CA3970CB}"/>
              </a:ext>
            </a:extLst>
          </p:cNvPr>
          <p:cNvSpPr>
            <a:spLocks noGrp="1"/>
          </p:cNvSpPr>
          <p:nvPr>
            <p:ph idx="1"/>
          </p:nvPr>
        </p:nvSpPr>
        <p:spPr/>
        <p:txBody>
          <a:bodyPr/>
          <a:lstStyle/>
          <a:p>
            <a:pPr>
              <a:buFont typeface="Wingdings" panose="05000000000000000000" pitchFamily="2" charset="2"/>
              <a:buChar char="Ø"/>
            </a:pPr>
            <a:r>
              <a:rPr lang="en-IN" dirty="0"/>
              <a:t>Water content</a:t>
            </a:r>
          </a:p>
          <a:p>
            <a:pPr>
              <a:buFont typeface="Wingdings" panose="05000000000000000000" pitchFamily="2" charset="2"/>
              <a:buChar char="Ø"/>
            </a:pPr>
            <a:r>
              <a:rPr lang="en-IN" dirty="0"/>
              <a:t>Mix proportions</a:t>
            </a:r>
          </a:p>
          <a:p>
            <a:pPr>
              <a:buFont typeface="Wingdings" panose="05000000000000000000" pitchFamily="2" charset="2"/>
              <a:buChar char="Ø"/>
            </a:pPr>
            <a:r>
              <a:rPr lang="en-IN" dirty="0"/>
              <a:t>Size of aggregate</a:t>
            </a:r>
          </a:p>
          <a:p>
            <a:pPr>
              <a:buFont typeface="Wingdings" panose="05000000000000000000" pitchFamily="2" charset="2"/>
              <a:buChar char="Ø"/>
            </a:pPr>
            <a:r>
              <a:rPr lang="en-IN" dirty="0"/>
              <a:t>Shape of aggregate</a:t>
            </a:r>
          </a:p>
          <a:p>
            <a:pPr>
              <a:buFont typeface="Wingdings" panose="05000000000000000000" pitchFamily="2" charset="2"/>
              <a:buChar char="Ø"/>
            </a:pPr>
            <a:r>
              <a:rPr lang="en-IN" dirty="0"/>
              <a:t>Surface texture of aggregate</a:t>
            </a:r>
          </a:p>
          <a:p>
            <a:pPr>
              <a:buFont typeface="Wingdings" panose="05000000000000000000" pitchFamily="2" charset="2"/>
              <a:buChar char="Ø"/>
            </a:pPr>
            <a:r>
              <a:rPr lang="en-IN" dirty="0"/>
              <a:t>Grading of aggregate</a:t>
            </a:r>
          </a:p>
          <a:p>
            <a:pPr>
              <a:buFont typeface="Wingdings" panose="05000000000000000000" pitchFamily="2" charset="2"/>
              <a:buChar char="Ø"/>
            </a:pPr>
            <a:r>
              <a:rPr lang="en-IN" dirty="0"/>
              <a:t>Use of admixtures</a:t>
            </a:r>
          </a:p>
        </p:txBody>
      </p:sp>
    </p:spTree>
    <p:extLst>
      <p:ext uri="{BB962C8B-B14F-4D97-AF65-F5344CB8AC3E}">
        <p14:creationId xmlns:p14="http://schemas.microsoft.com/office/powerpoint/2010/main" val="37854247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29480" y="242570"/>
            <a:ext cx="2731135" cy="756920"/>
          </a:xfrm>
          <a:prstGeom prst="rect">
            <a:avLst/>
          </a:prstGeom>
        </p:spPr>
        <p:txBody>
          <a:bodyPr vert="horz" wrap="square" lIns="0" tIns="12700" rIns="0" bIns="0" rtlCol="0" anchor="b">
            <a:spAutoFit/>
          </a:bodyPr>
          <a:lstStyle/>
          <a:p>
            <a:pPr marL="12700">
              <a:lnSpc>
                <a:spcPct val="100000"/>
              </a:lnSpc>
              <a:spcBef>
                <a:spcPts val="100"/>
              </a:spcBef>
            </a:pPr>
            <a:r>
              <a:rPr spc="-5" dirty="0"/>
              <a:t>D</a:t>
            </a:r>
            <a:r>
              <a:rPr spc="-15" dirty="0"/>
              <a:t>u</a:t>
            </a:r>
            <a:r>
              <a:rPr spc="5" dirty="0"/>
              <a:t>r</a:t>
            </a:r>
            <a:r>
              <a:rPr dirty="0"/>
              <a:t>a</a:t>
            </a:r>
            <a:r>
              <a:rPr spc="-10" dirty="0"/>
              <a:t>b</a:t>
            </a:r>
            <a:r>
              <a:rPr spc="-5" dirty="0"/>
              <a:t>il</a:t>
            </a:r>
            <a:r>
              <a:rPr dirty="0"/>
              <a:t>i</a:t>
            </a:r>
            <a:r>
              <a:rPr spc="-10" dirty="0"/>
              <a:t>t</a:t>
            </a:r>
            <a:r>
              <a:rPr dirty="0"/>
              <a:t>y</a:t>
            </a:r>
            <a:endParaRPr/>
          </a:p>
        </p:txBody>
      </p:sp>
      <p:sp>
        <p:nvSpPr>
          <p:cNvPr id="3" name="object 3"/>
          <p:cNvSpPr txBox="1"/>
          <p:nvPr/>
        </p:nvSpPr>
        <p:spPr>
          <a:xfrm>
            <a:off x="1892301" y="1879379"/>
            <a:ext cx="15049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a:t>
            </a:r>
          </a:p>
        </p:txBody>
      </p:sp>
      <p:sp>
        <p:nvSpPr>
          <p:cNvPr id="4" name="object 4"/>
          <p:cNvSpPr txBox="1"/>
          <p:nvPr/>
        </p:nvSpPr>
        <p:spPr>
          <a:xfrm>
            <a:off x="2302826" y="1879379"/>
            <a:ext cx="8916463" cy="3916457"/>
          </a:xfrm>
          <a:prstGeom prst="rect">
            <a:avLst/>
          </a:prstGeom>
        </p:spPr>
        <p:txBody>
          <a:bodyPr vert="horz" wrap="square" lIns="0" tIns="12700" rIns="0" bIns="0" rtlCol="0">
            <a:spAutoFit/>
          </a:bodyPr>
          <a:lstStyle/>
          <a:p>
            <a:pPr marL="12700" algn="just">
              <a:spcBef>
                <a:spcPts val="100"/>
              </a:spcBef>
              <a:tabLst>
                <a:tab pos="1579245" algn="l"/>
                <a:tab pos="2279650" algn="l"/>
                <a:tab pos="3019425" algn="l"/>
                <a:tab pos="4897120" algn="l"/>
                <a:tab pos="5577205" algn="l"/>
              </a:tabLst>
            </a:pPr>
            <a:r>
              <a:rPr sz="2800" spc="-5" dirty="0">
                <a:latin typeface="Times New Roman"/>
                <a:cs typeface="Times New Roman"/>
              </a:rPr>
              <a:t>Defined</a:t>
            </a:r>
            <a:r>
              <a:rPr lang="en-IN" sz="2800" spc="-5" dirty="0">
                <a:latin typeface="Times New Roman"/>
                <a:cs typeface="Times New Roman"/>
              </a:rPr>
              <a:t> as its resistance processes </a:t>
            </a:r>
            <a:r>
              <a:rPr sz="2800" spc="-5" dirty="0">
                <a:latin typeface="Times New Roman"/>
                <a:cs typeface="Times New Roman"/>
              </a:rPr>
              <a:t>to	deterioration</a:t>
            </a:r>
            <a:r>
              <a:rPr lang="en-IN" sz="2800" spc="-5" dirty="0">
                <a:latin typeface="Times New Roman"/>
                <a:cs typeface="Times New Roman"/>
              </a:rPr>
              <a:t> processes that may occur as a result of interaction with its environment (external) or between the constituent materials of their reaction with contaminants present (internals). </a:t>
            </a:r>
          </a:p>
          <a:p>
            <a:pPr marL="12700" algn="just">
              <a:spcBef>
                <a:spcPts val="100"/>
              </a:spcBef>
              <a:tabLst>
                <a:tab pos="1579245" algn="l"/>
                <a:tab pos="2279650" algn="l"/>
                <a:tab pos="3019425" algn="l"/>
                <a:tab pos="4897120" algn="l"/>
                <a:tab pos="5577205" algn="l"/>
              </a:tabLst>
            </a:pPr>
            <a:r>
              <a:rPr lang="en-IN" sz="2800" spc="-5" dirty="0">
                <a:latin typeface="Times New Roman"/>
                <a:cs typeface="Times New Roman"/>
              </a:rPr>
              <a:t>Ability to with stand the damaging effects of the environment over a long period of time. </a:t>
            </a:r>
          </a:p>
          <a:p>
            <a:pPr marL="12700" algn="just">
              <a:spcBef>
                <a:spcPts val="100"/>
              </a:spcBef>
              <a:tabLst>
                <a:tab pos="1579245" algn="l"/>
                <a:tab pos="2279650" algn="l"/>
                <a:tab pos="3019425" algn="l"/>
                <a:tab pos="4897120" algn="l"/>
                <a:tab pos="5577205" algn="l"/>
              </a:tabLst>
            </a:pPr>
            <a:r>
              <a:rPr lang="en-IN" sz="2800" spc="-5" dirty="0">
                <a:latin typeface="Times New Roman"/>
                <a:cs typeface="Times New Roman"/>
              </a:rPr>
              <a:t>The absence of durability maybe caused either by the environment to which the concrete is exposed i.e. external or internal causes.</a:t>
            </a:r>
            <a:endParaRPr sz="2800" dirty="0">
              <a:latin typeface="Times New Roman"/>
              <a:cs typeface="Times New Roman"/>
            </a:endParaRPr>
          </a:p>
        </p:txBody>
      </p:sp>
      <p:sp>
        <p:nvSpPr>
          <p:cNvPr id="6" name="object 6"/>
          <p:cNvSpPr txBox="1"/>
          <p:nvPr/>
        </p:nvSpPr>
        <p:spPr>
          <a:xfrm>
            <a:off x="1892301" y="3611547"/>
            <a:ext cx="15049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a:t>
            </a:r>
          </a:p>
        </p:txBody>
      </p:sp>
      <p:sp>
        <p:nvSpPr>
          <p:cNvPr id="7" name="object 7"/>
          <p:cNvSpPr txBox="1"/>
          <p:nvPr/>
        </p:nvSpPr>
        <p:spPr>
          <a:xfrm>
            <a:off x="1892300" y="4491161"/>
            <a:ext cx="15049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a:t>
            </a:r>
          </a:p>
        </p:txBody>
      </p:sp>
    </p:spTree>
    <p:extLst>
      <p:ext uri="{BB962C8B-B14F-4D97-AF65-F5344CB8AC3E}">
        <p14:creationId xmlns:p14="http://schemas.microsoft.com/office/powerpoint/2010/main" val="336134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3831" y="852170"/>
            <a:ext cx="6652259"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Factors</a:t>
            </a:r>
            <a:r>
              <a:rPr sz="4000" spc="-35" dirty="0"/>
              <a:t> </a:t>
            </a:r>
            <a:r>
              <a:rPr sz="4000" spc="-5" dirty="0"/>
              <a:t>Influencing</a:t>
            </a:r>
            <a:r>
              <a:rPr sz="4000" spc="-30" dirty="0"/>
              <a:t> </a:t>
            </a:r>
            <a:r>
              <a:rPr sz="4000" spc="-5" dirty="0"/>
              <a:t>Durability</a:t>
            </a:r>
            <a:endParaRPr sz="4000"/>
          </a:p>
        </p:txBody>
      </p:sp>
      <p:sp>
        <p:nvSpPr>
          <p:cNvPr id="3" name="object 3"/>
          <p:cNvSpPr txBox="1"/>
          <p:nvPr/>
        </p:nvSpPr>
        <p:spPr>
          <a:xfrm>
            <a:off x="2052319" y="1739900"/>
            <a:ext cx="8096250" cy="1393190"/>
          </a:xfrm>
          <a:prstGeom prst="rect">
            <a:avLst/>
          </a:prstGeom>
        </p:spPr>
        <p:txBody>
          <a:bodyPr vert="horz" wrap="square" lIns="0" tIns="12700" rIns="0" bIns="0" rtlCol="0">
            <a:spAutoFit/>
          </a:bodyPr>
          <a:lstStyle/>
          <a:p>
            <a:pPr marL="12700" marR="5080">
              <a:spcBef>
                <a:spcPts val="100"/>
              </a:spcBef>
              <a:tabLst>
                <a:tab pos="801370" algn="l"/>
                <a:tab pos="2400935" algn="l"/>
                <a:tab pos="3644265" algn="l"/>
                <a:tab pos="4328160" algn="l"/>
                <a:tab pos="4822825" algn="l"/>
                <a:tab pos="5850890" algn="l"/>
                <a:tab pos="7786370" algn="l"/>
              </a:tabLst>
            </a:pPr>
            <a:r>
              <a:rPr sz="2800" b="1" spc="-10" dirty="0">
                <a:latin typeface="Times New Roman"/>
                <a:cs typeface="Times New Roman"/>
              </a:rPr>
              <a:t>T</a:t>
            </a:r>
            <a:r>
              <a:rPr sz="2800" b="1" spc="-5" dirty="0">
                <a:latin typeface="Times New Roman"/>
                <a:cs typeface="Times New Roman"/>
              </a:rPr>
              <a:t>h</a:t>
            </a:r>
            <a:r>
              <a:rPr sz="2800" b="1" dirty="0">
                <a:latin typeface="Times New Roman"/>
                <a:cs typeface="Times New Roman"/>
              </a:rPr>
              <a:t>e	</a:t>
            </a:r>
            <a:r>
              <a:rPr sz="2800" b="1" spc="5" dirty="0">
                <a:latin typeface="Times New Roman"/>
                <a:cs typeface="Times New Roman"/>
              </a:rPr>
              <a:t>f</a:t>
            </a:r>
            <a:r>
              <a:rPr sz="2800" b="1" dirty="0">
                <a:latin typeface="Times New Roman"/>
                <a:cs typeface="Times New Roman"/>
              </a:rPr>
              <a:t>ollo</a:t>
            </a:r>
            <a:r>
              <a:rPr sz="2800" b="1" spc="-25" dirty="0">
                <a:latin typeface="Times New Roman"/>
                <a:cs typeface="Times New Roman"/>
              </a:rPr>
              <a:t>w</a:t>
            </a:r>
            <a:r>
              <a:rPr sz="2800" b="1" dirty="0">
                <a:latin typeface="Times New Roman"/>
                <a:cs typeface="Times New Roman"/>
              </a:rPr>
              <a:t>i</a:t>
            </a:r>
            <a:r>
              <a:rPr sz="2800" b="1" spc="-10" dirty="0">
                <a:latin typeface="Times New Roman"/>
                <a:cs typeface="Times New Roman"/>
              </a:rPr>
              <a:t>n</a:t>
            </a:r>
            <a:r>
              <a:rPr sz="2800" b="1" dirty="0">
                <a:latin typeface="Times New Roman"/>
                <a:cs typeface="Times New Roman"/>
              </a:rPr>
              <a:t>g	</a:t>
            </a:r>
            <a:r>
              <a:rPr sz="2800" b="1" spc="5" dirty="0">
                <a:latin typeface="Times New Roman"/>
                <a:cs typeface="Times New Roman"/>
              </a:rPr>
              <a:t>f</a:t>
            </a:r>
            <a:r>
              <a:rPr sz="2800" b="1" dirty="0">
                <a:latin typeface="Times New Roman"/>
                <a:cs typeface="Times New Roman"/>
              </a:rPr>
              <a:t>ac</a:t>
            </a:r>
            <a:r>
              <a:rPr sz="2800" b="1" spc="-5" dirty="0">
                <a:latin typeface="Times New Roman"/>
                <a:cs typeface="Times New Roman"/>
              </a:rPr>
              <a:t>t</a:t>
            </a:r>
            <a:r>
              <a:rPr sz="2800" b="1" spc="5" dirty="0">
                <a:latin typeface="Times New Roman"/>
                <a:cs typeface="Times New Roman"/>
              </a:rPr>
              <a:t>o</a:t>
            </a:r>
            <a:r>
              <a:rPr sz="2800" b="1" spc="-15" dirty="0">
                <a:latin typeface="Times New Roman"/>
                <a:cs typeface="Times New Roman"/>
              </a:rPr>
              <a:t>r</a:t>
            </a:r>
            <a:r>
              <a:rPr sz="2800" b="1" dirty="0">
                <a:latin typeface="Times New Roman"/>
                <a:cs typeface="Times New Roman"/>
              </a:rPr>
              <a:t>s	</a:t>
            </a:r>
            <a:r>
              <a:rPr sz="2800" b="1" spc="5" dirty="0">
                <a:latin typeface="Times New Roman"/>
                <a:cs typeface="Times New Roman"/>
              </a:rPr>
              <a:t>a</a:t>
            </a:r>
            <a:r>
              <a:rPr sz="2800" b="1" spc="-55" dirty="0">
                <a:latin typeface="Times New Roman"/>
                <a:cs typeface="Times New Roman"/>
              </a:rPr>
              <a:t>r</a:t>
            </a:r>
            <a:r>
              <a:rPr sz="2800" b="1" dirty="0">
                <a:latin typeface="Times New Roman"/>
                <a:cs typeface="Times New Roman"/>
              </a:rPr>
              <a:t>e	</a:t>
            </a:r>
            <a:r>
              <a:rPr sz="2800" b="1" spc="5" dirty="0">
                <a:latin typeface="Times New Roman"/>
                <a:cs typeface="Times New Roman"/>
              </a:rPr>
              <a:t>o</a:t>
            </a:r>
            <a:r>
              <a:rPr sz="2800" b="1" dirty="0">
                <a:latin typeface="Times New Roman"/>
                <a:cs typeface="Times New Roman"/>
              </a:rPr>
              <a:t>f	</a:t>
            </a:r>
            <a:r>
              <a:rPr sz="2800" b="1" spc="-5" dirty="0">
                <a:latin typeface="Times New Roman"/>
                <a:cs typeface="Times New Roman"/>
              </a:rPr>
              <a:t>equa</a:t>
            </a:r>
            <a:r>
              <a:rPr sz="2800" b="1" dirty="0">
                <a:latin typeface="Times New Roman"/>
                <a:cs typeface="Times New Roman"/>
              </a:rPr>
              <a:t>l	</a:t>
            </a:r>
            <a:r>
              <a:rPr sz="2800" b="1" spc="-10" dirty="0">
                <a:latin typeface="Times New Roman"/>
                <a:cs typeface="Times New Roman"/>
              </a:rPr>
              <a:t>i</a:t>
            </a:r>
            <a:r>
              <a:rPr sz="2800" b="1" spc="5" dirty="0">
                <a:latin typeface="Times New Roman"/>
                <a:cs typeface="Times New Roman"/>
              </a:rPr>
              <a:t>m</a:t>
            </a:r>
            <a:r>
              <a:rPr sz="2800" b="1" spc="10" dirty="0">
                <a:latin typeface="Times New Roman"/>
                <a:cs typeface="Times New Roman"/>
              </a:rPr>
              <a:t>p</a:t>
            </a:r>
            <a:r>
              <a:rPr sz="2800" b="1" dirty="0">
                <a:latin typeface="Times New Roman"/>
                <a:cs typeface="Times New Roman"/>
              </a:rPr>
              <a:t>o</a:t>
            </a:r>
            <a:r>
              <a:rPr sz="2800" b="1" spc="-15" dirty="0">
                <a:latin typeface="Times New Roman"/>
                <a:cs typeface="Times New Roman"/>
              </a:rPr>
              <a:t>r</a:t>
            </a:r>
            <a:r>
              <a:rPr sz="2800" b="1" spc="5" dirty="0">
                <a:latin typeface="Times New Roman"/>
                <a:cs typeface="Times New Roman"/>
              </a:rPr>
              <a:t>ta</a:t>
            </a:r>
            <a:r>
              <a:rPr sz="2800" b="1" spc="-10" dirty="0">
                <a:latin typeface="Times New Roman"/>
                <a:cs typeface="Times New Roman"/>
              </a:rPr>
              <a:t>n</a:t>
            </a:r>
            <a:r>
              <a:rPr sz="2800" b="1" spc="-5" dirty="0">
                <a:latin typeface="Times New Roman"/>
                <a:cs typeface="Times New Roman"/>
              </a:rPr>
              <a:t>c</a:t>
            </a:r>
            <a:r>
              <a:rPr sz="2800" b="1" dirty="0">
                <a:latin typeface="Times New Roman"/>
                <a:cs typeface="Times New Roman"/>
              </a:rPr>
              <a:t>e	in  </a:t>
            </a:r>
            <a:r>
              <a:rPr sz="2800" b="1" spc="-5" dirty="0">
                <a:latin typeface="Times New Roman"/>
                <a:cs typeface="Times New Roman"/>
              </a:rPr>
              <a:t>inﬂuencing the</a:t>
            </a:r>
            <a:r>
              <a:rPr sz="2800" b="1" spc="-15" dirty="0">
                <a:latin typeface="Times New Roman"/>
                <a:cs typeface="Times New Roman"/>
              </a:rPr>
              <a:t> </a:t>
            </a:r>
            <a:r>
              <a:rPr sz="2800" b="1" spc="-5" dirty="0">
                <a:latin typeface="Times New Roman"/>
                <a:cs typeface="Times New Roman"/>
              </a:rPr>
              <a:t>durability</a:t>
            </a:r>
            <a:r>
              <a:rPr sz="2800" b="1" spc="-15" dirty="0">
                <a:latin typeface="Times New Roman"/>
                <a:cs typeface="Times New Roman"/>
              </a:rPr>
              <a:t> </a:t>
            </a:r>
            <a:r>
              <a:rPr sz="2800" b="1" dirty="0">
                <a:latin typeface="Times New Roman"/>
                <a:cs typeface="Times New Roman"/>
              </a:rPr>
              <a:t>of</a:t>
            </a:r>
            <a:r>
              <a:rPr sz="2800" b="1" spc="-10" dirty="0">
                <a:latin typeface="Times New Roman"/>
                <a:cs typeface="Times New Roman"/>
              </a:rPr>
              <a:t> </a:t>
            </a:r>
            <a:r>
              <a:rPr sz="2800" b="1" dirty="0">
                <a:latin typeface="Times New Roman"/>
                <a:cs typeface="Times New Roman"/>
              </a:rPr>
              <a:t>a</a:t>
            </a:r>
            <a:r>
              <a:rPr sz="2800" b="1" spc="-5" dirty="0">
                <a:latin typeface="Times New Roman"/>
                <a:cs typeface="Times New Roman"/>
              </a:rPr>
              <a:t> </a:t>
            </a:r>
            <a:r>
              <a:rPr sz="2800" b="1" spc="-15" dirty="0">
                <a:latin typeface="Times New Roman"/>
                <a:cs typeface="Times New Roman"/>
              </a:rPr>
              <a:t>concrete</a:t>
            </a:r>
            <a:r>
              <a:rPr sz="2800" b="1" spc="-20" dirty="0">
                <a:latin typeface="Times New Roman"/>
                <a:cs typeface="Times New Roman"/>
              </a:rPr>
              <a:t> </a:t>
            </a:r>
            <a:r>
              <a:rPr sz="2800" b="1" spc="-10" dirty="0">
                <a:latin typeface="Times New Roman"/>
                <a:cs typeface="Times New Roman"/>
              </a:rPr>
              <a:t>structure:</a:t>
            </a:r>
            <a:endParaRPr sz="2800" dirty="0">
              <a:latin typeface="Times New Roman"/>
              <a:cs typeface="Times New Roman"/>
            </a:endParaRPr>
          </a:p>
          <a:p>
            <a:pPr marL="281940" indent="-269240">
              <a:spcBef>
                <a:spcPts val="690"/>
              </a:spcBef>
              <a:buFont typeface="Times New Roman"/>
              <a:buChar char="•"/>
              <a:tabLst>
                <a:tab pos="281305" algn="l"/>
                <a:tab pos="281940" algn="l"/>
                <a:tab pos="1017905" algn="l"/>
                <a:tab pos="3056890" algn="l"/>
                <a:tab pos="3500754" algn="l"/>
                <a:tab pos="5165725" algn="l"/>
                <a:tab pos="6833870" algn="l"/>
              </a:tabLst>
            </a:pPr>
            <a:r>
              <a:rPr sz="2800" b="1" spc="-5" dirty="0">
                <a:latin typeface="Times New Roman"/>
                <a:cs typeface="Times New Roman"/>
              </a:rPr>
              <a:t>The	achievement	</a:t>
            </a:r>
            <a:r>
              <a:rPr sz="2800" b="1" dirty="0">
                <a:latin typeface="Times New Roman"/>
                <a:cs typeface="Times New Roman"/>
              </a:rPr>
              <a:t>of	</a:t>
            </a:r>
            <a:r>
              <a:rPr sz="2800" b="1" spc="-5" dirty="0">
                <a:latin typeface="Times New Roman"/>
                <a:cs typeface="Times New Roman"/>
              </a:rPr>
              <a:t>structural	durability	</a:t>
            </a:r>
            <a:r>
              <a:rPr sz="2800" b="1" spc="-20" dirty="0">
                <a:latin typeface="Times New Roman"/>
                <a:cs typeface="Times New Roman"/>
              </a:rPr>
              <a:t>requires</a:t>
            </a:r>
            <a:endParaRPr sz="2800" dirty="0">
              <a:latin typeface="Times New Roman"/>
              <a:cs typeface="Times New Roman"/>
            </a:endParaRPr>
          </a:p>
        </p:txBody>
      </p:sp>
      <p:sp>
        <p:nvSpPr>
          <p:cNvPr id="4" name="object 4"/>
          <p:cNvSpPr txBox="1"/>
          <p:nvPr/>
        </p:nvSpPr>
        <p:spPr>
          <a:xfrm>
            <a:off x="2052320" y="3107690"/>
            <a:ext cx="5586095" cy="452120"/>
          </a:xfrm>
          <a:prstGeom prst="rect">
            <a:avLst/>
          </a:prstGeom>
        </p:spPr>
        <p:txBody>
          <a:bodyPr vert="horz" wrap="square" lIns="0" tIns="12700" rIns="0" bIns="0" rtlCol="0">
            <a:spAutoFit/>
          </a:bodyPr>
          <a:lstStyle/>
          <a:p>
            <a:pPr marL="12700">
              <a:spcBef>
                <a:spcPts val="100"/>
              </a:spcBef>
              <a:tabLst>
                <a:tab pos="1639570" algn="l"/>
                <a:tab pos="3352165" algn="l"/>
                <a:tab pos="3997960" algn="l"/>
                <a:tab pos="5197475" algn="l"/>
              </a:tabLst>
            </a:pPr>
            <a:r>
              <a:rPr sz="2800" b="1" spc="-5" dirty="0">
                <a:latin typeface="Times New Roman"/>
                <a:cs typeface="Times New Roman"/>
              </a:rPr>
              <a:t>r</a:t>
            </a:r>
            <a:r>
              <a:rPr sz="2800" b="1" dirty="0">
                <a:latin typeface="Times New Roman"/>
                <a:cs typeface="Times New Roman"/>
              </a:rPr>
              <a:t>ig</a:t>
            </a:r>
            <a:r>
              <a:rPr sz="2800" b="1" spc="5" dirty="0">
                <a:latin typeface="Times New Roman"/>
                <a:cs typeface="Times New Roman"/>
              </a:rPr>
              <a:t>o</a:t>
            </a:r>
            <a:r>
              <a:rPr sz="2800" b="1" spc="-55" dirty="0">
                <a:latin typeface="Times New Roman"/>
                <a:cs typeface="Times New Roman"/>
              </a:rPr>
              <a:t>r</a:t>
            </a:r>
            <a:r>
              <a:rPr sz="2800" b="1" dirty="0">
                <a:latin typeface="Times New Roman"/>
                <a:cs typeface="Times New Roman"/>
              </a:rPr>
              <a:t>ous	</a:t>
            </a:r>
            <a:r>
              <a:rPr sz="2800" b="1" spc="5" dirty="0">
                <a:latin typeface="Times New Roman"/>
                <a:cs typeface="Times New Roman"/>
              </a:rPr>
              <a:t>at</a:t>
            </a:r>
            <a:r>
              <a:rPr sz="2800" b="1" spc="-5" dirty="0">
                <a:latin typeface="Times New Roman"/>
                <a:cs typeface="Times New Roman"/>
              </a:rPr>
              <a:t>ten</a:t>
            </a:r>
            <a:r>
              <a:rPr sz="2800" b="1" spc="-10" dirty="0">
                <a:latin typeface="Times New Roman"/>
                <a:cs typeface="Times New Roman"/>
              </a:rPr>
              <a:t>t</a:t>
            </a:r>
            <a:r>
              <a:rPr sz="2800" b="1" dirty="0">
                <a:latin typeface="Times New Roman"/>
                <a:cs typeface="Times New Roman"/>
              </a:rPr>
              <a:t>i</a:t>
            </a:r>
            <a:r>
              <a:rPr sz="2800" b="1" spc="5" dirty="0">
                <a:latin typeface="Times New Roman"/>
                <a:cs typeface="Times New Roman"/>
              </a:rPr>
              <a:t>o</a:t>
            </a:r>
            <a:r>
              <a:rPr sz="2800" b="1" dirty="0">
                <a:latin typeface="Times New Roman"/>
                <a:cs typeface="Times New Roman"/>
              </a:rPr>
              <a:t>n	</a:t>
            </a:r>
            <a:r>
              <a:rPr sz="2800" b="1" spc="5" dirty="0">
                <a:latin typeface="Times New Roman"/>
                <a:cs typeface="Times New Roman"/>
              </a:rPr>
              <a:t>t</a:t>
            </a:r>
            <a:r>
              <a:rPr sz="2800" b="1" dirty="0">
                <a:latin typeface="Times New Roman"/>
                <a:cs typeface="Times New Roman"/>
              </a:rPr>
              <a:t>o	</a:t>
            </a:r>
            <a:r>
              <a:rPr sz="2800" b="1" spc="-5" dirty="0">
                <a:latin typeface="Times New Roman"/>
                <a:cs typeface="Times New Roman"/>
              </a:rPr>
              <a:t>de</a:t>
            </a:r>
            <a:r>
              <a:rPr sz="2800" b="1" spc="5" dirty="0">
                <a:latin typeface="Times New Roman"/>
                <a:cs typeface="Times New Roman"/>
              </a:rPr>
              <a:t>t</a:t>
            </a:r>
            <a:r>
              <a:rPr sz="2800" b="1" dirty="0">
                <a:latin typeface="Times New Roman"/>
                <a:cs typeface="Times New Roman"/>
              </a:rPr>
              <a:t>ail	</a:t>
            </a:r>
            <a:r>
              <a:rPr sz="2800" b="1" spc="-5" dirty="0">
                <a:latin typeface="Times New Roman"/>
                <a:cs typeface="Times New Roman"/>
              </a:rPr>
              <a:t>by</a:t>
            </a:r>
            <a:endParaRPr sz="2800">
              <a:latin typeface="Times New Roman"/>
              <a:cs typeface="Times New Roman"/>
            </a:endParaRPr>
          </a:p>
        </p:txBody>
      </p:sp>
      <p:sp>
        <p:nvSpPr>
          <p:cNvPr id="5" name="object 5"/>
          <p:cNvSpPr txBox="1"/>
          <p:nvPr/>
        </p:nvSpPr>
        <p:spPr>
          <a:xfrm>
            <a:off x="2052319" y="3107690"/>
            <a:ext cx="8096250" cy="878840"/>
          </a:xfrm>
          <a:prstGeom prst="rect">
            <a:avLst/>
          </a:prstGeom>
        </p:spPr>
        <p:txBody>
          <a:bodyPr vert="horz" wrap="square" lIns="0" tIns="12700" rIns="0" bIns="0" rtlCol="0">
            <a:spAutoFit/>
          </a:bodyPr>
          <a:lstStyle/>
          <a:p>
            <a:pPr marL="12700" marR="5080" indent="5907405">
              <a:spcBef>
                <a:spcPts val="100"/>
              </a:spcBef>
              <a:tabLst>
                <a:tab pos="2003425" algn="l"/>
                <a:tab pos="4116704" algn="l"/>
                <a:tab pos="5748655" algn="l"/>
                <a:tab pos="6661150" algn="l"/>
                <a:tab pos="6743700" algn="l"/>
              </a:tabLst>
            </a:pPr>
            <a:r>
              <a:rPr sz="2800" b="1" spc="5" dirty="0">
                <a:latin typeface="Times New Roman"/>
                <a:cs typeface="Times New Roman"/>
              </a:rPr>
              <a:t>t</a:t>
            </a:r>
            <a:r>
              <a:rPr sz="2800" b="1" spc="-5" dirty="0">
                <a:latin typeface="Times New Roman"/>
                <a:cs typeface="Times New Roman"/>
              </a:rPr>
              <a:t>h</a:t>
            </a:r>
            <a:r>
              <a:rPr sz="2800" b="1" dirty="0">
                <a:latin typeface="Times New Roman"/>
                <a:cs typeface="Times New Roman"/>
              </a:rPr>
              <a:t>e		</a:t>
            </a:r>
            <a:r>
              <a:rPr sz="2800" b="1" spc="-5" dirty="0">
                <a:latin typeface="Times New Roman"/>
                <a:cs typeface="Times New Roman"/>
              </a:rPr>
              <a:t>d</a:t>
            </a:r>
            <a:r>
              <a:rPr sz="2800" b="1" spc="-15" dirty="0">
                <a:latin typeface="Times New Roman"/>
                <a:cs typeface="Times New Roman"/>
              </a:rPr>
              <a:t>e</a:t>
            </a:r>
            <a:r>
              <a:rPr sz="2800" b="1" spc="-5" dirty="0">
                <a:latin typeface="Times New Roman"/>
                <a:cs typeface="Times New Roman"/>
              </a:rPr>
              <a:t>s</a:t>
            </a:r>
            <a:r>
              <a:rPr sz="2800" b="1" dirty="0">
                <a:latin typeface="Times New Roman"/>
                <a:cs typeface="Times New Roman"/>
              </a:rPr>
              <a:t>i</a:t>
            </a:r>
            <a:r>
              <a:rPr sz="2800" b="1" spc="5" dirty="0">
                <a:latin typeface="Times New Roman"/>
                <a:cs typeface="Times New Roman"/>
              </a:rPr>
              <a:t>g</a:t>
            </a:r>
            <a:r>
              <a:rPr sz="2800" b="1" spc="-5" dirty="0">
                <a:latin typeface="Times New Roman"/>
                <a:cs typeface="Times New Roman"/>
              </a:rPr>
              <a:t>n</a:t>
            </a:r>
            <a:r>
              <a:rPr sz="2800" b="1" spc="-15" dirty="0">
                <a:latin typeface="Times New Roman"/>
                <a:cs typeface="Times New Roman"/>
              </a:rPr>
              <a:t>e</a:t>
            </a:r>
            <a:r>
              <a:rPr sz="2800" b="1" spc="-254" dirty="0">
                <a:latin typeface="Times New Roman"/>
                <a:cs typeface="Times New Roman"/>
              </a:rPr>
              <a:t>r</a:t>
            </a:r>
            <a:r>
              <a:rPr sz="2800" b="1" dirty="0">
                <a:latin typeface="Times New Roman"/>
                <a:cs typeface="Times New Roman"/>
              </a:rPr>
              <a:t>,  </a:t>
            </a:r>
            <a:r>
              <a:rPr sz="2800" b="1" spc="-5" dirty="0">
                <a:latin typeface="Times New Roman"/>
                <a:cs typeface="Times New Roman"/>
              </a:rPr>
              <a:t>con</a:t>
            </a:r>
            <a:r>
              <a:rPr sz="2800" b="1" dirty="0">
                <a:latin typeface="Times New Roman"/>
                <a:cs typeface="Times New Roman"/>
              </a:rPr>
              <a:t>t</a:t>
            </a:r>
            <a:r>
              <a:rPr sz="2800" b="1" spc="-5" dirty="0">
                <a:latin typeface="Times New Roman"/>
                <a:cs typeface="Times New Roman"/>
              </a:rPr>
              <a:t>ra</a:t>
            </a:r>
            <a:r>
              <a:rPr sz="2800" b="1" spc="-15" dirty="0">
                <a:latin typeface="Times New Roman"/>
                <a:cs typeface="Times New Roman"/>
              </a:rPr>
              <a:t>c</a:t>
            </a:r>
            <a:r>
              <a:rPr sz="2800" b="1" spc="5" dirty="0">
                <a:latin typeface="Times New Roman"/>
                <a:cs typeface="Times New Roman"/>
              </a:rPr>
              <a:t>to</a:t>
            </a:r>
            <a:r>
              <a:rPr sz="2800" b="1" spc="-265" dirty="0">
                <a:latin typeface="Times New Roman"/>
                <a:cs typeface="Times New Roman"/>
              </a:rPr>
              <a:t>r</a:t>
            </a:r>
            <a:r>
              <a:rPr sz="2800" b="1" dirty="0">
                <a:latin typeface="Times New Roman"/>
                <a:cs typeface="Times New Roman"/>
              </a:rPr>
              <a:t>,	</a:t>
            </a:r>
            <a:r>
              <a:rPr sz="2800" b="1" spc="-5" dirty="0">
                <a:latin typeface="Times New Roman"/>
                <a:cs typeface="Times New Roman"/>
              </a:rPr>
              <a:t>supe</a:t>
            </a:r>
            <a:r>
              <a:rPr sz="2800" b="1" spc="-15" dirty="0">
                <a:latin typeface="Times New Roman"/>
                <a:cs typeface="Times New Roman"/>
              </a:rPr>
              <a:t>r</a:t>
            </a:r>
            <a:r>
              <a:rPr sz="2800" b="1" spc="5" dirty="0">
                <a:latin typeface="Times New Roman"/>
                <a:cs typeface="Times New Roman"/>
              </a:rPr>
              <a:t>v</a:t>
            </a:r>
            <a:r>
              <a:rPr sz="2800" b="1" dirty="0">
                <a:latin typeface="Times New Roman"/>
                <a:cs typeface="Times New Roman"/>
              </a:rPr>
              <a:t>i</a:t>
            </a:r>
            <a:r>
              <a:rPr sz="2800" b="1" spc="-5" dirty="0">
                <a:latin typeface="Times New Roman"/>
                <a:cs typeface="Times New Roman"/>
              </a:rPr>
              <a:t>sor</a:t>
            </a:r>
            <a:r>
              <a:rPr sz="2800" b="1" dirty="0">
                <a:latin typeface="Times New Roman"/>
                <a:cs typeface="Times New Roman"/>
              </a:rPr>
              <a:t>y	</a:t>
            </a:r>
            <a:r>
              <a:rPr sz="2800" b="1" spc="-5" dirty="0">
                <a:latin typeface="Times New Roman"/>
                <a:cs typeface="Times New Roman"/>
              </a:rPr>
              <a:t>eng</a:t>
            </a:r>
            <a:r>
              <a:rPr sz="2800" b="1" dirty="0">
                <a:latin typeface="Times New Roman"/>
                <a:cs typeface="Times New Roman"/>
              </a:rPr>
              <a:t>i</a:t>
            </a:r>
            <a:r>
              <a:rPr sz="2800" b="1" spc="-5" dirty="0">
                <a:latin typeface="Times New Roman"/>
                <a:cs typeface="Times New Roman"/>
              </a:rPr>
              <a:t>ne</a:t>
            </a:r>
            <a:r>
              <a:rPr sz="2800" b="1" spc="-15" dirty="0">
                <a:latin typeface="Times New Roman"/>
                <a:cs typeface="Times New Roman"/>
              </a:rPr>
              <a:t>e</a:t>
            </a:r>
            <a:r>
              <a:rPr sz="2800" b="1" dirty="0">
                <a:latin typeface="Times New Roman"/>
                <a:cs typeface="Times New Roman"/>
              </a:rPr>
              <a:t>r	</a:t>
            </a:r>
            <a:r>
              <a:rPr sz="2800" b="1" spc="5" dirty="0">
                <a:latin typeface="Times New Roman"/>
                <a:cs typeface="Times New Roman"/>
              </a:rPr>
              <a:t>a</a:t>
            </a:r>
            <a:r>
              <a:rPr sz="2800" b="1" spc="-5" dirty="0">
                <a:latin typeface="Times New Roman"/>
                <a:cs typeface="Times New Roman"/>
              </a:rPr>
              <a:t>n</a:t>
            </a:r>
            <a:r>
              <a:rPr sz="2800" b="1" dirty="0">
                <a:latin typeface="Times New Roman"/>
                <a:cs typeface="Times New Roman"/>
              </a:rPr>
              <a:t>d	</a:t>
            </a:r>
            <a:r>
              <a:rPr sz="2800" b="1" spc="-5" dirty="0">
                <a:latin typeface="Times New Roman"/>
                <a:cs typeface="Times New Roman"/>
              </a:rPr>
              <a:t>m</a:t>
            </a:r>
            <a:r>
              <a:rPr sz="2800" b="1" spc="5" dirty="0">
                <a:latin typeface="Times New Roman"/>
                <a:cs typeface="Times New Roman"/>
              </a:rPr>
              <a:t>at</a:t>
            </a:r>
            <a:r>
              <a:rPr sz="2800" b="1" spc="-15" dirty="0">
                <a:latin typeface="Times New Roman"/>
                <a:cs typeface="Times New Roman"/>
              </a:rPr>
              <a:t>e</a:t>
            </a:r>
            <a:r>
              <a:rPr sz="2800" b="1" spc="-5" dirty="0">
                <a:latin typeface="Times New Roman"/>
                <a:cs typeface="Times New Roman"/>
              </a:rPr>
              <a:t>r</a:t>
            </a:r>
            <a:r>
              <a:rPr sz="2800" b="1" dirty="0">
                <a:latin typeface="Times New Roman"/>
                <a:cs typeface="Times New Roman"/>
              </a:rPr>
              <a:t>ials</a:t>
            </a:r>
            <a:endParaRPr sz="2800" dirty="0">
              <a:latin typeface="Times New Roman"/>
              <a:cs typeface="Times New Roman"/>
            </a:endParaRPr>
          </a:p>
        </p:txBody>
      </p:sp>
      <p:sp>
        <p:nvSpPr>
          <p:cNvPr id="6" name="object 6"/>
          <p:cNvSpPr txBox="1"/>
          <p:nvPr/>
        </p:nvSpPr>
        <p:spPr>
          <a:xfrm>
            <a:off x="2052320" y="3961129"/>
            <a:ext cx="8099425" cy="1305560"/>
          </a:xfrm>
          <a:prstGeom prst="rect">
            <a:avLst/>
          </a:prstGeom>
        </p:spPr>
        <p:txBody>
          <a:bodyPr vert="horz" wrap="square" lIns="0" tIns="12700" rIns="0" bIns="0" rtlCol="0">
            <a:spAutoFit/>
          </a:bodyPr>
          <a:lstStyle/>
          <a:p>
            <a:pPr marL="12700" marR="5080">
              <a:spcBef>
                <a:spcPts val="100"/>
              </a:spcBef>
            </a:pPr>
            <a:r>
              <a:rPr sz="2800" b="1" spc="-35" dirty="0">
                <a:latin typeface="Times New Roman"/>
                <a:cs typeface="Times New Roman"/>
              </a:rPr>
              <a:t>engineer.</a:t>
            </a:r>
            <a:r>
              <a:rPr sz="2800" b="1" dirty="0">
                <a:latin typeface="Times New Roman"/>
                <a:cs typeface="Times New Roman"/>
              </a:rPr>
              <a:t> </a:t>
            </a:r>
            <a:r>
              <a:rPr sz="2800" spc="-10" dirty="0">
                <a:latin typeface="Times New Roman"/>
                <a:cs typeface="Times New Roman"/>
              </a:rPr>
              <a:t>Even</a:t>
            </a:r>
            <a:r>
              <a:rPr sz="2800" spc="15" dirty="0">
                <a:latin typeface="Times New Roman"/>
                <a:cs typeface="Times New Roman"/>
              </a:rPr>
              <a:t> </a:t>
            </a:r>
            <a:r>
              <a:rPr sz="2800" dirty="0">
                <a:latin typeface="Times New Roman"/>
                <a:cs typeface="Times New Roman"/>
              </a:rPr>
              <a:t>if</a:t>
            </a:r>
            <a:r>
              <a:rPr sz="2800" spc="-5" dirty="0">
                <a:latin typeface="Times New Roman"/>
                <a:cs typeface="Times New Roman"/>
              </a:rPr>
              <a:t> the</a:t>
            </a:r>
            <a:r>
              <a:rPr sz="2800" spc="-10" dirty="0">
                <a:latin typeface="Times New Roman"/>
                <a:cs typeface="Times New Roman"/>
              </a:rPr>
              <a:t> </a:t>
            </a:r>
            <a:r>
              <a:rPr sz="2800" dirty="0">
                <a:latin typeface="Times New Roman"/>
                <a:cs typeface="Times New Roman"/>
              </a:rPr>
              <a:t>highest possible</a:t>
            </a:r>
            <a:r>
              <a:rPr sz="2800" spc="-5" dirty="0">
                <a:latin typeface="Times New Roman"/>
                <a:cs typeface="Times New Roman"/>
              </a:rPr>
              <a:t> grades</a:t>
            </a:r>
            <a:r>
              <a:rPr sz="2800" dirty="0">
                <a:latin typeface="Times New Roman"/>
                <a:cs typeface="Times New Roman"/>
              </a:rPr>
              <a:t> of</a:t>
            </a:r>
            <a:r>
              <a:rPr sz="2800" spc="-5" dirty="0">
                <a:latin typeface="Times New Roman"/>
                <a:cs typeface="Times New Roman"/>
              </a:rPr>
              <a:t> concrete </a:t>
            </a:r>
            <a:r>
              <a:rPr sz="2800" spc="-685" dirty="0">
                <a:latin typeface="Times New Roman"/>
                <a:cs typeface="Times New Roman"/>
              </a:rPr>
              <a:t> </a:t>
            </a:r>
            <a:r>
              <a:rPr sz="2800" spc="-5" dirty="0">
                <a:latin typeface="Times New Roman"/>
                <a:cs typeface="Times New Roman"/>
              </a:rPr>
              <a:t>are</a:t>
            </a:r>
            <a:r>
              <a:rPr sz="2800" spc="195" dirty="0">
                <a:latin typeface="Times New Roman"/>
                <a:cs typeface="Times New Roman"/>
              </a:rPr>
              <a:t> </a:t>
            </a:r>
            <a:r>
              <a:rPr sz="2800" spc="-5" dirty="0">
                <a:latin typeface="Times New Roman"/>
                <a:cs typeface="Times New Roman"/>
              </a:rPr>
              <a:t>supplied,</a:t>
            </a:r>
            <a:r>
              <a:rPr sz="2800" spc="195" dirty="0">
                <a:latin typeface="Times New Roman"/>
                <a:cs typeface="Times New Roman"/>
              </a:rPr>
              <a:t> </a:t>
            </a:r>
            <a:r>
              <a:rPr sz="2800" dirty="0">
                <a:latin typeface="Times New Roman"/>
                <a:cs typeface="Times New Roman"/>
              </a:rPr>
              <a:t>the</a:t>
            </a:r>
            <a:r>
              <a:rPr sz="2800" spc="190" dirty="0">
                <a:latin typeface="Times New Roman"/>
                <a:cs typeface="Times New Roman"/>
              </a:rPr>
              <a:t> </a:t>
            </a:r>
            <a:r>
              <a:rPr sz="2800" dirty="0">
                <a:latin typeface="Times New Roman"/>
                <a:cs typeface="Times New Roman"/>
              </a:rPr>
              <a:t>structure</a:t>
            </a:r>
            <a:r>
              <a:rPr sz="2800" spc="190" dirty="0">
                <a:latin typeface="Times New Roman"/>
                <a:cs typeface="Times New Roman"/>
              </a:rPr>
              <a:t> </a:t>
            </a:r>
            <a:r>
              <a:rPr sz="2800" spc="-5" dirty="0">
                <a:latin typeface="Times New Roman"/>
                <a:cs typeface="Times New Roman"/>
              </a:rPr>
              <a:t>will</a:t>
            </a:r>
            <a:r>
              <a:rPr sz="2800" spc="200" dirty="0">
                <a:latin typeface="Times New Roman"/>
                <a:cs typeface="Times New Roman"/>
              </a:rPr>
              <a:t> </a:t>
            </a:r>
            <a:r>
              <a:rPr sz="2800" dirty="0">
                <a:latin typeface="Times New Roman"/>
                <a:cs typeface="Times New Roman"/>
              </a:rPr>
              <a:t>only</a:t>
            </a:r>
            <a:r>
              <a:rPr sz="2800" spc="210" dirty="0">
                <a:latin typeface="Times New Roman"/>
                <a:cs typeface="Times New Roman"/>
              </a:rPr>
              <a:t> </a:t>
            </a:r>
            <a:r>
              <a:rPr sz="2800" dirty="0">
                <a:latin typeface="Times New Roman"/>
                <a:cs typeface="Times New Roman"/>
              </a:rPr>
              <a:t>be</a:t>
            </a:r>
            <a:r>
              <a:rPr sz="2800" spc="204" dirty="0">
                <a:latin typeface="Times New Roman"/>
                <a:cs typeface="Times New Roman"/>
              </a:rPr>
              <a:t> </a:t>
            </a:r>
            <a:r>
              <a:rPr sz="2800" spc="-5" dirty="0">
                <a:latin typeface="Times New Roman"/>
                <a:cs typeface="Times New Roman"/>
              </a:rPr>
              <a:t>durable</a:t>
            </a:r>
            <a:r>
              <a:rPr sz="2800" spc="190" dirty="0">
                <a:latin typeface="Times New Roman"/>
                <a:cs typeface="Times New Roman"/>
              </a:rPr>
              <a:t> </a:t>
            </a:r>
            <a:r>
              <a:rPr sz="2800" dirty="0">
                <a:latin typeface="Times New Roman"/>
                <a:cs typeface="Times New Roman"/>
              </a:rPr>
              <a:t>if</a:t>
            </a:r>
            <a:r>
              <a:rPr sz="2800" spc="180" dirty="0">
                <a:latin typeface="Times New Roman"/>
                <a:cs typeface="Times New Roman"/>
              </a:rPr>
              <a:t> </a:t>
            </a:r>
            <a:r>
              <a:rPr sz="2800" dirty="0">
                <a:latin typeface="Times New Roman"/>
                <a:cs typeface="Times New Roman"/>
              </a:rPr>
              <a:t>good </a:t>
            </a:r>
            <a:r>
              <a:rPr sz="2800" spc="5" dirty="0">
                <a:latin typeface="Times New Roman"/>
                <a:cs typeface="Times New Roman"/>
              </a:rPr>
              <a:t> </a:t>
            </a:r>
            <a:r>
              <a:rPr sz="2800" spc="-5" dirty="0">
                <a:latin typeface="Times New Roman"/>
                <a:cs typeface="Times New Roman"/>
              </a:rPr>
              <a:t>practice</a:t>
            </a:r>
            <a:r>
              <a:rPr sz="2800" spc="-25" dirty="0">
                <a:latin typeface="Times New Roman"/>
                <a:cs typeface="Times New Roman"/>
              </a:rPr>
              <a:t> </a:t>
            </a:r>
            <a:r>
              <a:rPr sz="2800" spc="-5" dirty="0">
                <a:latin typeface="Times New Roman"/>
                <a:cs typeface="Times New Roman"/>
              </a:rPr>
              <a:t>prevails </a:t>
            </a:r>
            <a:r>
              <a:rPr sz="2800" dirty="0">
                <a:latin typeface="Times New Roman"/>
                <a:cs typeface="Times New Roman"/>
              </a:rPr>
              <a:t>in </a:t>
            </a:r>
            <a:r>
              <a:rPr sz="2800" spc="-5" dirty="0">
                <a:latin typeface="Times New Roman"/>
                <a:cs typeface="Times New Roman"/>
              </a:rPr>
              <a:t>all</a:t>
            </a:r>
            <a:r>
              <a:rPr sz="2800" dirty="0">
                <a:latin typeface="Times New Roman"/>
                <a:cs typeface="Times New Roman"/>
              </a:rPr>
              <a:t> </a:t>
            </a:r>
            <a:r>
              <a:rPr sz="2800" spc="-5" dirty="0">
                <a:latin typeface="Times New Roman"/>
                <a:cs typeface="Times New Roman"/>
              </a:rPr>
              <a:t>phases</a:t>
            </a:r>
            <a:r>
              <a:rPr sz="2800" dirty="0">
                <a:latin typeface="Times New Roman"/>
                <a:cs typeface="Times New Roman"/>
              </a:rPr>
              <a:t> of</a:t>
            </a:r>
            <a:r>
              <a:rPr sz="2800" spc="-15" dirty="0">
                <a:latin typeface="Times New Roman"/>
                <a:cs typeface="Times New Roman"/>
              </a:rPr>
              <a:t> </a:t>
            </a:r>
            <a:r>
              <a:rPr sz="2800" dirty="0">
                <a:latin typeface="Times New Roman"/>
                <a:cs typeface="Times New Roman"/>
              </a:rPr>
              <a:t>the</a:t>
            </a:r>
            <a:r>
              <a:rPr sz="2800" spc="-15" dirty="0">
                <a:latin typeface="Times New Roman"/>
                <a:cs typeface="Times New Roman"/>
              </a:rPr>
              <a:t> </a:t>
            </a:r>
            <a:r>
              <a:rPr sz="2800" dirty="0">
                <a:latin typeface="Times New Roman"/>
                <a:cs typeface="Times New Roman"/>
              </a:rPr>
              <a:t>building</a:t>
            </a:r>
            <a:r>
              <a:rPr sz="2800" spc="-15" dirty="0">
                <a:latin typeface="Times New Roman"/>
                <a:cs typeface="Times New Roman"/>
              </a:rPr>
              <a:t> </a:t>
            </a:r>
            <a:r>
              <a:rPr sz="2800" spc="-5" dirty="0">
                <a:latin typeface="Times New Roman"/>
                <a:cs typeface="Times New Roman"/>
              </a:rPr>
              <a:t>project.</a:t>
            </a:r>
            <a:endParaRPr sz="2800" dirty="0">
              <a:latin typeface="Times New Roman"/>
              <a:cs typeface="Times New Roman"/>
            </a:endParaRPr>
          </a:p>
        </p:txBody>
      </p:sp>
    </p:spTree>
    <p:extLst>
      <p:ext uri="{BB962C8B-B14F-4D97-AF65-F5344CB8AC3E}">
        <p14:creationId xmlns:p14="http://schemas.microsoft.com/office/powerpoint/2010/main" val="23440975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2919" y="791209"/>
            <a:ext cx="5982970" cy="574040"/>
          </a:xfrm>
          <a:prstGeom prst="rect">
            <a:avLst/>
          </a:prstGeom>
        </p:spPr>
        <p:txBody>
          <a:bodyPr vert="horz" wrap="square" lIns="0" tIns="12700" rIns="0" bIns="0" rtlCol="0" anchor="b">
            <a:spAutoFit/>
          </a:bodyPr>
          <a:lstStyle/>
          <a:p>
            <a:pPr marL="12700">
              <a:lnSpc>
                <a:spcPct val="100000"/>
              </a:lnSpc>
              <a:spcBef>
                <a:spcPts val="100"/>
              </a:spcBef>
            </a:pPr>
            <a:r>
              <a:rPr sz="3600" spc="-5" dirty="0"/>
              <a:t>Factors</a:t>
            </a:r>
            <a:r>
              <a:rPr sz="3600" spc="-30" dirty="0"/>
              <a:t> </a:t>
            </a:r>
            <a:r>
              <a:rPr sz="3600" spc="-10" dirty="0"/>
              <a:t>Influencing</a:t>
            </a:r>
            <a:r>
              <a:rPr sz="3600" spc="-30" dirty="0"/>
              <a:t> </a:t>
            </a:r>
            <a:r>
              <a:rPr sz="3600" spc="-5" dirty="0"/>
              <a:t>Durability</a:t>
            </a:r>
            <a:endParaRPr sz="3600"/>
          </a:p>
        </p:txBody>
      </p:sp>
      <p:sp>
        <p:nvSpPr>
          <p:cNvPr id="3" name="object 3"/>
          <p:cNvSpPr txBox="1"/>
          <p:nvPr/>
        </p:nvSpPr>
        <p:spPr>
          <a:xfrm>
            <a:off x="2123147" y="2220291"/>
            <a:ext cx="13271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a:t>
            </a:r>
          </a:p>
        </p:txBody>
      </p:sp>
      <p:sp>
        <p:nvSpPr>
          <p:cNvPr id="4" name="object 4"/>
          <p:cNvSpPr txBox="1"/>
          <p:nvPr/>
        </p:nvSpPr>
        <p:spPr>
          <a:xfrm>
            <a:off x="2128873" y="3037839"/>
            <a:ext cx="13271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a:t>
            </a:r>
          </a:p>
        </p:txBody>
      </p:sp>
      <p:sp>
        <p:nvSpPr>
          <p:cNvPr id="5" name="object 5"/>
          <p:cNvSpPr txBox="1"/>
          <p:nvPr/>
        </p:nvSpPr>
        <p:spPr>
          <a:xfrm>
            <a:off x="2124620" y="3820161"/>
            <a:ext cx="132715" cy="39116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a:t>
            </a:r>
          </a:p>
        </p:txBody>
      </p:sp>
      <p:sp>
        <p:nvSpPr>
          <p:cNvPr id="6" name="object 6"/>
          <p:cNvSpPr txBox="1"/>
          <p:nvPr/>
        </p:nvSpPr>
        <p:spPr>
          <a:xfrm>
            <a:off x="2127567" y="4565982"/>
            <a:ext cx="132715" cy="909319"/>
          </a:xfrm>
          <a:prstGeom prst="rect">
            <a:avLst/>
          </a:prstGeom>
        </p:spPr>
        <p:txBody>
          <a:bodyPr vert="horz" wrap="square" lIns="0" tIns="88900" rIns="0" bIns="0" rtlCol="0">
            <a:spAutoFit/>
          </a:bodyPr>
          <a:lstStyle/>
          <a:p>
            <a:pPr marL="12700">
              <a:spcBef>
                <a:spcPts val="700"/>
              </a:spcBef>
            </a:pPr>
            <a:r>
              <a:rPr sz="2400" dirty="0">
                <a:latin typeface="Times New Roman"/>
                <a:cs typeface="Times New Roman"/>
              </a:rPr>
              <a:t>•</a:t>
            </a:r>
          </a:p>
          <a:p>
            <a:pPr marL="12700">
              <a:spcBef>
                <a:spcPts val="600"/>
              </a:spcBef>
            </a:pPr>
            <a:r>
              <a:rPr sz="2400" dirty="0">
                <a:latin typeface="Times New Roman"/>
                <a:cs typeface="Times New Roman"/>
              </a:rPr>
              <a:t>•</a:t>
            </a:r>
          </a:p>
        </p:txBody>
      </p:sp>
      <p:sp>
        <p:nvSpPr>
          <p:cNvPr id="7" name="object 7"/>
          <p:cNvSpPr txBox="1"/>
          <p:nvPr/>
        </p:nvSpPr>
        <p:spPr>
          <a:xfrm>
            <a:off x="2387103" y="2220291"/>
            <a:ext cx="7757159" cy="3255010"/>
          </a:xfrm>
          <a:prstGeom prst="rect">
            <a:avLst/>
          </a:prstGeom>
        </p:spPr>
        <p:txBody>
          <a:bodyPr vert="horz" wrap="square" lIns="0" tIns="12700" rIns="0" bIns="0" rtlCol="0">
            <a:spAutoFit/>
          </a:bodyPr>
          <a:lstStyle/>
          <a:p>
            <a:pPr marL="12700" marR="8255">
              <a:spcBef>
                <a:spcPts val="100"/>
              </a:spcBef>
            </a:pPr>
            <a:r>
              <a:rPr sz="2400" b="1" spc="-114" dirty="0">
                <a:latin typeface="Times New Roman"/>
                <a:cs typeface="Times New Roman"/>
              </a:rPr>
              <a:t>To</a:t>
            </a:r>
            <a:r>
              <a:rPr sz="2400" b="1" spc="100" dirty="0">
                <a:latin typeface="Times New Roman"/>
                <a:cs typeface="Times New Roman"/>
              </a:rPr>
              <a:t> </a:t>
            </a:r>
            <a:r>
              <a:rPr sz="2400" b="1" spc="-5" dirty="0">
                <a:latin typeface="Times New Roman"/>
                <a:cs typeface="Times New Roman"/>
              </a:rPr>
              <a:t>accurately</a:t>
            </a:r>
            <a:r>
              <a:rPr sz="2400" b="1" spc="105" dirty="0">
                <a:latin typeface="Times New Roman"/>
                <a:cs typeface="Times New Roman"/>
              </a:rPr>
              <a:t> </a:t>
            </a:r>
            <a:r>
              <a:rPr sz="2400" b="1" spc="-10" dirty="0">
                <a:latin typeface="Times New Roman"/>
                <a:cs typeface="Times New Roman"/>
              </a:rPr>
              <a:t>predict</a:t>
            </a:r>
            <a:r>
              <a:rPr sz="2400" b="1" spc="105" dirty="0">
                <a:latin typeface="Times New Roman"/>
                <a:cs typeface="Times New Roman"/>
              </a:rPr>
              <a:t> </a:t>
            </a:r>
            <a:r>
              <a:rPr sz="2400" b="1" spc="-5" dirty="0">
                <a:latin typeface="Times New Roman"/>
                <a:cs typeface="Times New Roman"/>
              </a:rPr>
              <a:t>cracking,</a:t>
            </a:r>
            <a:r>
              <a:rPr sz="2400" b="1" spc="100" dirty="0">
                <a:latin typeface="Times New Roman"/>
                <a:cs typeface="Times New Roman"/>
              </a:rPr>
              <a:t> </a:t>
            </a:r>
            <a:r>
              <a:rPr sz="2400" b="1" spc="-10" dirty="0">
                <a:latin typeface="Times New Roman"/>
                <a:cs typeface="Times New Roman"/>
              </a:rPr>
              <a:t>concrete</a:t>
            </a:r>
            <a:r>
              <a:rPr sz="2400" b="1" spc="100" dirty="0">
                <a:latin typeface="Times New Roman"/>
                <a:cs typeface="Times New Roman"/>
              </a:rPr>
              <a:t> </a:t>
            </a:r>
            <a:r>
              <a:rPr sz="2400" b="1" spc="-10" dirty="0">
                <a:latin typeface="Times New Roman"/>
                <a:cs typeface="Times New Roman"/>
              </a:rPr>
              <a:t>properties</a:t>
            </a:r>
            <a:r>
              <a:rPr sz="2400" b="1" spc="100" dirty="0">
                <a:latin typeface="Times New Roman"/>
                <a:cs typeface="Times New Roman"/>
              </a:rPr>
              <a:t> </a:t>
            </a:r>
            <a:r>
              <a:rPr sz="2400" b="1" spc="-5" dirty="0">
                <a:latin typeface="Times New Roman"/>
                <a:cs typeface="Times New Roman"/>
              </a:rPr>
              <a:t>such</a:t>
            </a:r>
            <a:r>
              <a:rPr sz="2400" b="1" spc="85" dirty="0">
                <a:latin typeface="Times New Roman"/>
                <a:cs typeface="Times New Roman"/>
              </a:rPr>
              <a:t> </a:t>
            </a:r>
            <a:r>
              <a:rPr sz="2400" b="1" dirty="0">
                <a:latin typeface="Times New Roman"/>
                <a:cs typeface="Times New Roman"/>
              </a:rPr>
              <a:t>as </a:t>
            </a:r>
            <a:r>
              <a:rPr sz="2400" b="1" spc="-585" dirty="0">
                <a:latin typeface="Times New Roman"/>
                <a:cs typeface="Times New Roman"/>
              </a:rPr>
              <a:t> </a:t>
            </a:r>
            <a:r>
              <a:rPr sz="2400" b="1" spc="-5" dirty="0">
                <a:latin typeface="Times New Roman"/>
                <a:cs typeface="Times New Roman"/>
              </a:rPr>
              <a:t>shrinkage </a:t>
            </a:r>
            <a:r>
              <a:rPr sz="2400" dirty="0">
                <a:latin typeface="Times New Roman"/>
                <a:cs typeface="Times New Roman"/>
              </a:rPr>
              <a:t>creep are considered</a:t>
            </a:r>
          </a:p>
          <a:p>
            <a:pPr marL="12700" marR="5715">
              <a:spcBef>
                <a:spcPts val="600"/>
              </a:spcBef>
              <a:tabLst>
                <a:tab pos="1310640" algn="l"/>
                <a:tab pos="2410460" algn="l"/>
                <a:tab pos="4275455" algn="l"/>
                <a:tab pos="5558155" algn="l"/>
                <a:tab pos="7251065" algn="l"/>
              </a:tabLst>
            </a:pPr>
            <a:r>
              <a:rPr sz="2400" b="1" dirty="0">
                <a:latin typeface="Times New Roman"/>
                <a:cs typeface="Times New Roman"/>
              </a:rPr>
              <a:t>Memb</a:t>
            </a:r>
            <a:r>
              <a:rPr sz="2400" b="1" spc="-5" dirty="0">
                <a:latin typeface="Times New Roman"/>
                <a:cs typeface="Times New Roman"/>
              </a:rPr>
              <a:t>e</a:t>
            </a:r>
            <a:r>
              <a:rPr sz="2400" b="1" dirty="0">
                <a:latin typeface="Times New Roman"/>
                <a:cs typeface="Times New Roman"/>
              </a:rPr>
              <a:t>r	S</a:t>
            </a:r>
            <a:r>
              <a:rPr sz="2400" b="1" spc="-10" dirty="0">
                <a:latin typeface="Times New Roman"/>
                <a:cs typeface="Times New Roman"/>
              </a:rPr>
              <a:t>h</a:t>
            </a:r>
            <a:r>
              <a:rPr sz="2400" b="1" dirty="0">
                <a:latin typeface="Times New Roman"/>
                <a:cs typeface="Times New Roman"/>
              </a:rPr>
              <a:t>a</a:t>
            </a:r>
            <a:r>
              <a:rPr sz="2400" b="1" spc="-5" dirty="0">
                <a:latin typeface="Times New Roman"/>
                <a:cs typeface="Times New Roman"/>
              </a:rPr>
              <a:t>p</a:t>
            </a:r>
            <a:r>
              <a:rPr sz="2400" b="1" dirty="0">
                <a:latin typeface="Times New Roman"/>
                <a:cs typeface="Times New Roman"/>
              </a:rPr>
              <a:t>es	co</a:t>
            </a:r>
            <a:r>
              <a:rPr sz="2400" b="1" spc="5" dirty="0">
                <a:latin typeface="Times New Roman"/>
                <a:cs typeface="Times New Roman"/>
              </a:rPr>
              <a:t>m</a:t>
            </a:r>
            <a:r>
              <a:rPr sz="2400" b="1" spc="-10" dirty="0">
                <a:latin typeface="Times New Roman"/>
                <a:cs typeface="Times New Roman"/>
              </a:rPr>
              <a:t>p</a:t>
            </a:r>
            <a:r>
              <a:rPr sz="2400" b="1" dirty="0">
                <a:latin typeface="Times New Roman"/>
                <a:cs typeface="Times New Roman"/>
              </a:rPr>
              <a:t>licat</a:t>
            </a:r>
            <a:r>
              <a:rPr sz="2400" b="1" spc="10" dirty="0">
                <a:latin typeface="Times New Roman"/>
                <a:cs typeface="Times New Roman"/>
              </a:rPr>
              <a:t>i</a:t>
            </a:r>
            <a:r>
              <a:rPr sz="2400" b="1" spc="-10" dirty="0">
                <a:latin typeface="Times New Roman"/>
                <a:cs typeface="Times New Roman"/>
              </a:rPr>
              <a:t>n</a:t>
            </a:r>
            <a:r>
              <a:rPr sz="2400" b="1" dirty="0">
                <a:latin typeface="Times New Roman"/>
                <a:cs typeface="Times New Roman"/>
              </a:rPr>
              <a:t>g	</a:t>
            </a:r>
            <a:r>
              <a:rPr sz="2400" b="1" spc="-5" dirty="0">
                <a:latin typeface="Times New Roman"/>
                <a:cs typeface="Times New Roman"/>
              </a:rPr>
              <a:t>c</a:t>
            </a:r>
            <a:r>
              <a:rPr sz="2400" b="1" spc="5" dirty="0">
                <a:latin typeface="Times New Roman"/>
                <a:cs typeface="Times New Roman"/>
              </a:rPr>
              <a:t>o</a:t>
            </a:r>
            <a:r>
              <a:rPr sz="2400" b="1" spc="-10" dirty="0">
                <a:latin typeface="Times New Roman"/>
                <a:cs typeface="Times New Roman"/>
              </a:rPr>
              <a:t>n</a:t>
            </a:r>
            <a:r>
              <a:rPr sz="2400" b="1" spc="-5" dirty="0">
                <a:latin typeface="Times New Roman"/>
                <a:cs typeface="Times New Roman"/>
              </a:rPr>
              <a:t>c</a:t>
            </a:r>
            <a:r>
              <a:rPr sz="2400" b="1" spc="-40" dirty="0">
                <a:latin typeface="Times New Roman"/>
                <a:cs typeface="Times New Roman"/>
              </a:rPr>
              <a:t>r</a:t>
            </a:r>
            <a:r>
              <a:rPr sz="2400" b="1" spc="-5" dirty="0">
                <a:latin typeface="Times New Roman"/>
                <a:cs typeface="Times New Roman"/>
              </a:rPr>
              <a:t>e</a:t>
            </a:r>
            <a:r>
              <a:rPr sz="2400" b="1" spc="5" dirty="0">
                <a:latin typeface="Times New Roman"/>
                <a:cs typeface="Times New Roman"/>
              </a:rPr>
              <a:t>t</a:t>
            </a:r>
            <a:r>
              <a:rPr sz="2400" b="1" dirty="0">
                <a:latin typeface="Times New Roman"/>
                <a:cs typeface="Times New Roman"/>
              </a:rPr>
              <a:t>e	</a:t>
            </a:r>
            <a:r>
              <a:rPr sz="2400" b="1" spc="-5" dirty="0">
                <a:latin typeface="Times New Roman"/>
                <a:cs typeface="Times New Roman"/>
              </a:rPr>
              <a:t>c</a:t>
            </a:r>
            <a:r>
              <a:rPr sz="2400" b="1" dirty="0">
                <a:latin typeface="Times New Roman"/>
                <a:cs typeface="Times New Roman"/>
              </a:rPr>
              <a:t>o</a:t>
            </a:r>
            <a:r>
              <a:rPr sz="2400" b="1" spc="5" dirty="0">
                <a:latin typeface="Times New Roman"/>
                <a:cs typeface="Times New Roman"/>
              </a:rPr>
              <a:t>m</a:t>
            </a:r>
            <a:r>
              <a:rPr sz="2400" b="1" spc="-10" dirty="0">
                <a:latin typeface="Times New Roman"/>
                <a:cs typeface="Times New Roman"/>
              </a:rPr>
              <a:t>p</a:t>
            </a:r>
            <a:r>
              <a:rPr sz="2400" b="1" dirty="0">
                <a:latin typeface="Times New Roman"/>
                <a:cs typeface="Times New Roman"/>
              </a:rPr>
              <a:t>action	and  </a:t>
            </a:r>
            <a:r>
              <a:rPr sz="2400" b="1" spc="-5" dirty="0">
                <a:latin typeface="Times New Roman"/>
                <a:cs typeface="Times New Roman"/>
              </a:rPr>
              <a:t>thin</a:t>
            </a:r>
            <a:r>
              <a:rPr sz="2400" b="1" spc="-15" dirty="0">
                <a:latin typeface="Times New Roman"/>
                <a:cs typeface="Times New Roman"/>
              </a:rPr>
              <a:t> </a:t>
            </a:r>
            <a:r>
              <a:rPr sz="2400" b="1" spc="-10" dirty="0">
                <a:latin typeface="Times New Roman"/>
                <a:cs typeface="Times New Roman"/>
              </a:rPr>
              <a:t>concrete</a:t>
            </a:r>
            <a:r>
              <a:rPr sz="2400" b="1" spc="15" dirty="0">
                <a:latin typeface="Times New Roman"/>
                <a:cs typeface="Times New Roman"/>
              </a:rPr>
              <a:t> </a:t>
            </a:r>
            <a:r>
              <a:rPr sz="2400" dirty="0">
                <a:latin typeface="Times New Roman"/>
                <a:cs typeface="Times New Roman"/>
              </a:rPr>
              <a:t>section are avoided</a:t>
            </a:r>
          </a:p>
          <a:p>
            <a:pPr marL="12700" marR="5080">
              <a:spcBef>
                <a:spcPts val="600"/>
              </a:spcBef>
            </a:pPr>
            <a:r>
              <a:rPr sz="2400" b="1" spc="-5" dirty="0">
                <a:latin typeface="Times New Roman"/>
                <a:cs typeface="Times New Roman"/>
              </a:rPr>
              <a:t>Ponding</a:t>
            </a:r>
            <a:r>
              <a:rPr sz="2400" b="1" spc="330" dirty="0">
                <a:latin typeface="Times New Roman"/>
                <a:cs typeface="Times New Roman"/>
              </a:rPr>
              <a:t> </a:t>
            </a:r>
            <a:r>
              <a:rPr sz="2400" b="1" dirty="0">
                <a:latin typeface="Times New Roman"/>
                <a:cs typeface="Times New Roman"/>
              </a:rPr>
              <a:t>of</a:t>
            </a:r>
            <a:r>
              <a:rPr sz="2400" b="1" spc="345" dirty="0">
                <a:latin typeface="Times New Roman"/>
                <a:cs typeface="Times New Roman"/>
              </a:rPr>
              <a:t> </a:t>
            </a:r>
            <a:r>
              <a:rPr sz="2400" b="1" spc="-5" dirty="0">
                <a:latin typeface="Times New Roman"/>
                <a:cs typeface="Times New Roman"/>
              </a:rPr>
              <a:t>water</a:t>
            </a:r>
            <a:r>
              <a:rPr sz="2400" b="1" spc="285" dirty="0">
                <a:latin typeface="Times New Roman"/>
                <a:cs typeface="Times New Roman"/>
              </a:rPr>
              <a:t> </a:t>
            </a:r>
            <a:r>
              <a:rPr sz="2400" b="1" spc="5" dirty="0">
                <a:latin typeface="Times New Roman"/>
                <a:cs typeface="Times New Roman"/>
              </a:rPr>
              <a:t>is</a:t>
            </a:r>
            <a:r>
              <a:rPr sz="2400" b="1" spc="340" dirty="0">
                <a:latin typeface="Times New Roman"/>
                <a:cs typeface="Times New Roman"/>
              </a:rPr>
              <a:t> </a:t>
            </a:r>
            <a:r>
              <a:rPr sz="2400" b="1" spc="-10" dirty="0">
                <a:latin typeface="Times New Roman"/>
                <a:cs typeface="Times New Roman"/>
              </a:rPr>
              <a:t>prevented,</a:t>
            </a:r>
            <a:r>
              <a:rPr sz="2400" b="1" spc="365" dirty="0">
                <a:latin typeface="Times New Roman"/>
                <a:cs typeface="Times New Roman"/>
              </a:rPr>
              <a:t> </a:t>
            </a:r>
            <a:r>
              <a:rPr sz="2400" spc="-5" dirty="0">
                <a:latin typeface="Times New Roman"/>
                <a:cs typeface="Times New Roman"/>
              </a:rPr>
              <a:t>Rain</a:t>
            </a:r>
            <a:r>
              <a:rPr sz="2400" spc="345" dirty="0">
                <a:latin typeface="Times New Roman"/>
                <a:cs typeface="Times New Roman"/>
              </a:rPr>
              <a:t> </a:t>
            </a:r>
            <a:r>
              <a:rPr sz="2400" dirty="0">
                <a:latin typeface="Times New Roman"/>
                <a:cs typeface="Times New Roman"/>
              </a:rPr>
              <a:t>and</a:t>
            </a:r>
            <a:r>
              <a:rPr sz="2400" spc="330" dirty="0">
                <a:latin typeface="Times New Roman"/>
                <a:cs typeface="Times New Roman"/>
              </a:rPr>
              <a:t> </a:t>
            </a:r>
            <a:r>
              <a:rPr sz="2400" spc="-5" dirty="0">
                <a:latin typeface="Times New Roman"/>
                <a:cs typeface="Times New Roman"/>
              </a:rPr>
              <a:t>sea</a:t>
            </a:r>
            <a:r>
              <a:rPr sz="2400" spc="340" dirty="0">
                <a:latin typeface="Times New Roman"/>
                <a:cs typeface="Times New Roman"/>
              </a:rPr>
              <a:t> </a:t>
            </a:r>
            <a:r>
              <a:rPr sz="2400" spc="-5" dirty="0">
                <a:latin typeface="Times New Roman"/>
                <a:cs typeface="Times New Roman"/>
              </a:rPr>
              <a:t>water</a:t>
            </a:r>
            <a:r>
              <a:rPr sz="2400" spc="345" dirty="0">
                <a:latin typeface="Times New Roman"/>
                <a:cs typeface="Times New Roman"/>
              </a:rPr>
              <a:t> </a:t>
            </a:r>
            <a:r>
              <a:rPr sz="2400" dirty="0">
                <a:latin typeface="Times New Roman"/>
                <a:cs typeface="Times New Roman"/>
              </a:rPr>
              <a:t>drained </a:t>
            </a:r>
            <a:r>
              <a:rPr sz="2400" spc="-585" dirty="0">
                <a:latin typeface="Times New Roman"/>
                <a:cs typeface="Times New Roman"/>
              </a:rPr>
              <a:t> </a:t>
            </a:r>
            <a:r>
              <a:rPr sz="2400" spc="-5" dirty="0">
                <a:latin typeface="Times New Roman"/>
                <a:cs typeface="Times New Roman"/>
              </a:rPr>
              <a:t>away</a:t>
            </a:r>
            <a:r>
              <a:rPr sz="2400" spc="10" dirty="0">
                <a:latin typeface="Times New Roman"/>
                <a:cs typeface="Times New Roman"/>
              </a:rPr>
              <a:t> </a:t>
            </a:r>
            <a:r>
              <a:rPr sz="2400" spc="-5" dirty="0">
                <a:latin typeface="Times New Roman"/>
                <a:cs typeface="Times New Roman"/>
              </a:rPr>
              <a:t>from</a:t>
            </a:r>
            <a:r>
              <a:rPr sz="2400" spc="-15" dirty="0">
                <a:latin typeface="Times New Roman"/>
                <a:cs typeface="Times New Roman"/>
              </a:rPr>
              <a:t> </a:t>
            </a:r>
            <a:r>
              <a:rPr sz="2400" spc="-5" dirty="0">
                <a:latin typeface="Times New Roman"/>
                <a:cs typeface="Times New Roman"/>
              </a:rPr>
              <a:t>structure.</a:t>
            </a:r>
            <a:endParaRPr sz="2400" dirty="0">
              <a:latin typeface="Times New Roman"/>
              <a:cs typeface="Times New Roman"/>
            </a:endParaRPr>
          </a:p>
          <a:p>
            <a:pPr marL="12700">
              <a:spcBef>
                <a:spcPts val="590"/>
              </a:spcBef>
            </a:pPr>
            <a:r>
              <a:rPr sz="2400" b="1" spc="-5" dirty="0">
                <a:latin typeface="Times New Roman"/>
                <a:cs typeface="Times New Roman"/>
              </a:rPr>
              <a:t>No</a:t>
            </a:r>
            <a:r>
              <a:rPr sz="2400" b="1" spc="-10" dirty="0">
                <a:latin typeface="Times New Roman"/>
                <a:cs typeface="Times New Roman"/>
              </a:rPr>
              <a:t> ingress</a:t>
            </a:r>
            <a:r>
              <a:rPr sz="2400" b="1" spc="-5" dirty="0">
                <a:latin typeface="Times New Roman"/>
                <a:cs typeface="Times New Roman"/>
              </a:rPr>
              <a:t> </a:t>
            </a:r>
            <a:r>
              <a:rPr sz="2400" b="1" dirty="0">
                <a:latin typeface="Times New Roman"/>
                <a:cs typeface="Times New Roman"/>
              </a:rPr>
              <a:t>of</a:t>
            </a:r>
            <a:r>
              <a:rPr sz="2400" b="1" spc="-5" dirty="0">
                <a:latin typeface="Times New Roman"/>
                <a:cs typeface="Times New Roman"/>
              </a:rPr>
              <a:t> water</a:t>
            </a:r>
            <a:r>
              <a:rPr sz="2400" b="1" spc="-55" dirty="0">
                <a:latin typeface="Times New Roman"/>
                <a:cs typeface="Times New Roman"/>
              </a:rPr>
              <a:t> </a:t>
            </a:r>
            <a:r>
              <a:rPr sz="2400" b="1" dirty="0">
                <a:latin typeface="Times New Roman"/>
                <a:cs typeface="Times New Roman"/>
              </a:rPr>
              <a:t>can</a:t>
            </a:r>
            <a:r>
              <a:rPr sz="2400" b="1" spc="-5" dirty="0">
                <a:latin typeface="Times New Roman"/>
                <a:cs typeface="Times New Roman"/>
              </a:rPr>
              <a:t> </a:t>
            </a:r>
            <a:r>
              <a:rPr sz="2400" spc="-5" dirty="0">
                <a:latin typeface="Times New Roman"/>
                <a:cs typeface="Times New Roman"/>
              </a:rPr>
              <a:t>occur </a:t>
            </a:r>
            <a:r>
              <a:rPr sz="2400" dirty="0">
                <a:latin typeface="Times New Roman"/>
                <a:cs typeface="Times New Roman"/>
              </a:rPr>
              <a:t>into</a:t>
            </a:r>
            <a:r>
              <a:rPr sz="2400" spc="-5" dirty="0">
                <a:latin typeface="Times New Roman"/>
                <a:cs typeface="Times New Roman"/>
              </a:rPr>
              <a:t> </a:t>
            </a:r>
            <a:r>
              <a:rPr sz="2400" dirty="0">
                <a:latin typeface="Times New Roman"/>
                <a:cs typeface="Times New Roman"/>
              </a:rPr>
              <a:t>joints.</a:t>
            </a:r>
          </a:p>
          <a:p>
            <a:pPr marL="12700">
              <a:spcBef>
                <a:spcPts val="600"/>
              </a:spcBef>
            </a:pPr>
            <a:r>
              <a:rPr sz="2400" b="1" spc="-10" dirty="0">
                <a:latin typeface="Times New Roman"/>
                <a:cs typeface="Times New Roman"/>
              </a:rPr>
              <a:t>Correct</a:t>
            </a:r>
            <a:r>
              <a:rPr sz="2400" b="1" dirty="0">
                <a:latin typeface="Times New Roman"/>
                <a:cs typeface="Times New Roman"/>
              </a:rPr>
              <a:t> </a:t>
            </a:r>
            <a:r>
              <a:rPr sz="2400" b="1" spc="-5" dirty="0">
                <a:latin typeface="Times New Roman"/>
                <a:cs typeface="Times New Roman"/>
              </a:rPr>
              <a:t>curing</a:t>
            </a:r>
            <a:r>
              <a:rPr sz="2400" b="1" dirty="0">
                <a:latin typeface="Times New Roman"/>
                <a:cs typeface="Times New Roman"/>
              </a:rPr>
              <a:t> time </a:t>
            </a:r>
            <a:r>
              <a:rPr sz="2400" b="1" spc="-5" dirty="0">
                <a:latin typeface="Times New Roman"/>
                <a:cs typeface="Times New Roman"/>
              </a:rPr>
              <a:t>and</a:t>
            </a:r>
            <a:r>
              <a:rPr sz="2400" b="1" spc="-10" dirty="0">
                <a:latin typeface="Times New Roman"/>
                <a:cs typeface="Times New Roman"/>
              </a:rPr>
              <a:t> </a:t>
            </a:r>
            <a:r>
              <a:rPr sz="2400" b="1" spc="-5" dirty="0">
                <a:latin typeface="Times New Roman"/>
                <a:cs typeface="Times New Roman"/>
              </a:rPr>
              <a:t>methods</a:t>
            </a:r>
            <a:r>
              <a:rPr sz="2400" b="1" spc="20" dirty="0">
                <a:latin typeface="Times New Roman"/>
                <a:cs typeface="Times New Roman"/>
              </a:rPr>
              <a:t> </a:t>
            </a:r>
            <a:r>
              <a:rPr sz="2400" dirty="0">
                <a:latin typeface="Times New Roman"/>
                <a:cs typeface="Times New Roman"/>
              </a:rPr>
              <a:t>are </a:t>
            </a:r>
            <a:r>
              <a:rPr sz="2400" spc="-5" dirty="0">
                <a:latin typeface="Times New Roman"/>
                <a:cs typeface="Times New Roman"/>
              </a:rPr>
              <a:t>specified</a:t>
            </a:r>
            <a:endParaRPr sz="2400" dirty="0">
              <a:latin typeface="Times New Roman"/>
              <a:cs typeface="Times New Roman"/>
            </a:endParaRPr>
          </a:p>
        </p:txBody>
      </p:sp>
    </p:spTree>
    <p:extLst>
      <p:ext uri="{BB962C8B-B14F-4D97-AF65-F5344CB8AC3E}">
        <p14:creationId xmlns:p14="http://schemas.microsoft.com/office/powerpoint/2010/main" val="7277363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39971" y="242570"/>
            <a:ext cx="2510155"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Durability</a:t>
            </a:r>
            <a:endParaRPr sz="4400"/>
          </a:p>
        </p:txBody>
      </p:sp>
      <p:pic>
        <p:nvPicPr>
          <p:cNvPr id="3" name="object 3"/>
          <p:cNvPicPr/>
          <p:nvPr/>
        </p:nvPicPr>
        <p:blipFill>
          <a:blip r:embed="rId2" cstate="print"/>
          <a:stretch>
            <a:fillRect/>
          </a:stretch>
        </p:blipFill>
        <p:spPr>
          <a:xfrm>
            <a:off x="2209800" y="1447800"/>
            <a:ext cx="7543800" cy="4876800"/>
          </a:xfrm>
          <a:prstGeom prst="rect">
            <a:avLst/>
          </a:prstGeom>
        </p:spPr>
      </p:pic>
    </p:spTree>
    <p:extLst>
      <p:ext uri="{BB962C8B-B14F-4D97-AF65-F5344CB8AC3E}">
        <p14:creationId xmlns:p14="http://schemas.microsoft.com/office/powerpoint/2010/main" val="36220060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2435" y="884363"/>
            <a:ext cx="5565775"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Durability</a:t>
            </a:r>
            <a:r>
              <a:rPr sz="4000" spc="-25" dirty="0"/>
              <a:t> </a:t>
            </a:r>
            <a:r>
              <a:rPr sz="4000" dirty="0"/>
              <a:t>is</a:t>
            </a:r>
            <a:r>
              <a:rPr sz="4000" spc="-250" dirty="0"/>
              <a:t> </a:t>
            </a:r>
            <a:r>
              <a:rPr sz="4000" spc="-5" dirty="0"/>
              <a:t>Achieved</a:t>
            </a:r>
            <a:r>
              <a:rPr sz="4000" spc="-30" dirty="0"/>
              <a:t> </a:t>
            </a:r>
            <a:r>
              <a:rPr sz="4000" spc="-5" dirty="0"/>
              <a:t>By</a:t>
            </a:r>
            <a:endParaRPr sz="4000" dirty="0"/>
          </a:p>
        </p:txBody>
      </p:sp>
      <p:sp>
        <p:nvSpPr>
          <p:cNvPr id="3" name="object 3"/>
          <p:cNvSpPr txBox="1"/>
          <p:nvPr/>
        </p:nvSpPr>
        <p:spPr>
          <a:xfrm>
            <a:off x="1400645" y="2030287"/>
            <a:ext cx="9476739" cy="3479158"/>
          </a:xfrm>
          <a:prstGeom prst="rect">
            <a:avLst/>
          </a:prstGeom>
        </p:spPr>
        <p:txBody>
          <a:bodyPr vert="horz" wrap="square" lIns="0" tIns="113030" rIns="0" bIns="0" rtlCol="0">
            <a:spAutoFit/>
          </a:bodyPr>
          <a:lstStyle/>
          <a:p>
            <a:pPr marL="355600" indent="-342900">
              <a:spcBef>
                <a:spcPts val="890"/>
              </a:spcBef>
              <a:buChar char="•"/>
              <a:tabLst>
                <a:tab pos="354965" algn="l"/>
                <a:tab pos="355600" algn="l"/>
              </a:tabLst>
            </a:pPr>
            <a:r>
              <a:rPr sz="3200" spc="-65" dirty="0">
                <a:latin typeface="Times New Roman"/>
                <a:cs typeface="Times New Roman"/>
              </a:rPr>
              <a:t>Well</a:t>
            </a:r>
            <a:r>
              <a:rPr sz="3200" spc="-15" dirty="0">
                <a:latin typeface="Times New Roman"/>
                <a:cs typeface="Times New Roman"/>
              </a:rPr>
              <a:t> </a:t>
            </a:r>
            <a:r>
              <a:rPr sz="3200" spc="-5" dirty="0">
                <a:latin typeface="Times New Roman"/>
                <a:cs typeface="Times New Roman"/>
              </a:rPr>
              <a:t>Compacted</a:t>
            </a:r>
            <a:r>
              <a:rPr sz="3200" spc="-10" dirty="0">
                <a:latin typeface="Times New Roman"/>
                <a:cs typeface="Times New Roman"/>
              </a:rPr>
              <a:t> </a:t>
            </a:r>
            <a:r>
              <a:rPr sz="3200" dirty="0">
                <a:latin typeface="Times New Roman"/>
                <a:cs typeface="Times New Roman"/>
              </a:rPr>
              <a:t>Concrete</a:t>
            </a:r>
          </a:p>
          <a:p>
            <a:pPr marL="355600" indent="-342900">
              <a:spcBef>
                <a:spcPts val="790"/>
              </a:spcBef>
              <a:buChar char="•"/>
              <a:tabLst>
                <a:tab pos="354965" algn="l"/>
                <a:tab pos="355600" algn="l"/>
              </a:tabLst>
            </a:pPr>
            <a:r>
              <a:rPr sz="3200" dirty="0">
                <a:latin typeface="Times New Roman"/>
                <a:cs typeface="Times New Roman"/>
              </a:rPr>
              <a:t>Good </a:t>
            </a:r>
            <a:r>
              <a:rPr sz="3200" spc="-5" dirty="0">
                <a:latin typeface="Times New Roman"/>
                <a:cs typeface="Times New Roman"/>
              </a:rPr>
              <a:t>workmanship</a:t>
            </a:r>
            <a:r>
              <a:rPr sz="3200" spc="5" dirty="0">
                <a:latin typeface="Times New Roman"/>
                <a:cs typeface="Times New Roman"/>
              </a:rPr>
              <a:t> </a:t>
            </a:r>
            <a:r>
              <a:rPr sz="3200" dirty="0">
                <a:latin typeface="Times New Roman"/>
                <a:cs typeface="Times New Roman"/>
              </a:rPr>
              <a:t>reduced</a:t>
            </a:r>
            <a:r>
              <a:rPr sz="3200" spc="5" dirty="0">
                <a:latin typeface="Times New Roman"/>
                <a:cs typeface="Times New Roman"/>
              </a:rPr>
              <a:t> </a:t>
            </a:r>
            <a:r>
              <a:rPr sz="3200" spc="-5" dirty="0">
                <a:latin typeface="Times New Roman"/>
                <a:cs typeface="Times New Roman"/>
              </a:rPr>
              <a:t>porosity</a:t>
            </a:r>
            <a:endParaRPr sz="3200" dirty="0">
              <a:latin typeface="Times New Roman"/>
              <a:cs typeface="Times New Roman"/>
            </a:endParaRPr>
          </a:p>
          <a:p>
            <a:pPr marL="355600" marR="5080" indent="-342900">
              <a:spcBef>
                <a:spcPts val="800"/>
              </a:spcBef>
              <a:buChar char="•"/>
              <a:tabLst>
                <a:tab pos="354965" algn="l"/>
                <a:tab pos="355600" algn="l"/>
              </a:tabLst>
            </a:pPr>
            <a:r>
              <a:rPr sz="3200" spc="-5" dirty="0">
                <a:latin typeface="Times New Roman"/>
                <a:cs typeface="Times New Roman"/>
              </a:rPr>
              <a:t>Use</a:t>
            </a:r>
            <a:r>
              <a:rPr sz="3200" spc="5" dirty="0">
                <a:latin typeface="Times New Roman"/>
                <a:cs typeface="Times New Roman"/>
              </a:rPr>
              <a:t> </a:t>
            </a:r>
            <a:r>
              <a:rPr sz="3200" dirty="0">
                <a:latin typeface="Times New Roman"/>
                <a:cs typeface="Times New Roman"/>
              </a:rPr>
              <a:t>of</a:t>
            </a:r>
            <a:r>
              <a:rPr sz="3200" spc="-10" dirty="0">
                <a:latin typeface="Times New Roman"/>
                <a:cs typeface="Times New Roman"/>
              </a:rPr>
              <a:t> </a:t>
            </a:r>
            <a:r>
              <a:rPr sz="3200" spc="-5" dirty="0">
                <a:latin typeface="Times New Roman"/>
                <a:cs typeface="Times New Roman"/>
              </a:rPr>
              <a:t>aluminosulphate</a:t>
            </a:r>
            <a:r>
              <a:rPr sz="3200" spc="5" dirty="0">
                <a:latin typeface="Times New Roman"/>
                <a:cs typeface="Times New Roman"/>
              </a:rPr>
              <a:t> </a:t>
            </a:r>
            <a:r>
              <a:rPr sz="3200" spc="-5" dirty="0">
                <a:latin typeface="Times New Roman"/>
                <a:cs typeface="Times New Roman"/>
              </a:rPr>
              <a:t>resisting</a:t>
            </a:r>
            <a:r>
              <a:rPr sz="3200" spc="10" dirty="0">
                <a:latin typeface="Times New Roman"/>
                <a:cs typeface="Times New Roman"/>
              </a:rPr>
              <a:t> </a:t>
            </a:r>
            <a:r>
              <a:rPr sz="3200" spc="-5" dirty="0">
                <a:latin typeface="Times New Roman"/>
                <a:cs typeface="Times New Roman"/>
              </a:rPr>
              <a:t>cement</a:t>
            </a:r>
            <a:r>
              <a:rPr sz="3200" spc="-10" dirty="0">
                <a:latin typeface="Times New Roman"/>
                <a:cs typeface="Times New Roman"/>
              </a:rPr>
              <a:t> </a:t>
            </a:r>
            <a:r>
              <a:rPr sz="3200" dirty="0">
                <a:latin typeface="Times New Roman"/>
                <a:cs typeface="Times New Roman"/>
              </a:rPr>
              <a:t>, </a:t>
            </a:r>
            <a:r>
              <a:rPr sz="3200" spc="-785" dirty="0">
                <a:latin typeface="Times New Roman"/>
                <a:cs typeface="Times New Roman"/>
              </a:rPr>
              <a:t> </a:t>
            </a:r>
            <a:r>
              <a:rPr sz="3200" spc="-5" dirty="0">
                <a:latin typeface="Times New Roman"/>
                <a:cs typeface="Times New Roman"/>
              </a:rPr>
              <a:t>Portland</a:t>
            </a:r>
            <a:r>
              <a:rPr sz="3200" spc="5" dirty="0">
                <a:latin typeface="Times New Roman"/>
                <a:cs typeface="Times New Roman"/>
              </a:rPr>
              <a:t> </a:t>
            </a:r>
            <a:r>
              <a:rPr sz="3200" dirty="0">
                <a:latin typeface="Times New Roman"/>
                <a:cs typeface="Times New Roman"/>
              </a:rPr>
              <a:t>blast</a:t>
            </a:r>
            <a:r>
              <a:rPr sz="3200" spc="-10" dirty="0">
                <a:latin typeface="Times New Roman"/>
                <a:cs typeface="Times New Roman"/>
              </a:rPr>
              <a:t> </a:t>
            </a:r>
            <a:r>
              <a:rPr sz="3200" dirty="0">
                <a:latin typeface="Times New Roman"/>
                <a:cs typeface="Times New Roman"/>
              </a:rPr>
              <a:t>furnace</a:t>
            </a:r>
            <a:r>
              <a:rPr sz="3200" spc="5" dirty="0">
                <a:latin typeface="Times New Roman"/>
                <a:cs typeface="Times New Roman"/>
              </a:rPr>
              <a:t> </a:t>
            </a:r>
            <a:r>
              <a:rPr sz="3200" spc="-5" dirty="0">
                <a:latin typeface="Times New Roman"/>
                <a:cs typeface="Times New Roman"/>
              </a:rPr>
              <a:t>slag,</a:t>
            </a:r>
            <a:r>
              <a:rPr sz="3200" spc="5" dirty="0">
                <a:latin typeface="Times New Roman"/>
                <a:cs typeface="Times New Roman"/>
              </a:rPr>
              <a:t> </a:t>
            </a:r>
            <a:r>
              <a:rPr sz="3200" dirty="0">
                <a:latin typeface="Times New Roman"/>
                <a:cs typeface="Times New Roman"/>
              </a:rPr>
              <a:t>or</a:t>
            </a:r>
            <a:r>
              <a:rPr sz="3200" spc="-5" dirty="0">
                <a:latin typeface="Times New Roman"/>
                <a:cs typeface="Times New Roman"/>
              </a:rPr>
              <a:t> Portland </a:t>
            </a:r>
            <a:r>
              <a:rPr sz="3200" dirty="0">
                <a:latin typeface="Times New Roman"/>
                <a:cs typeface="Times New Roman"/>
              </a:rPr>
              <a:t> pozzolana</a:t>
            </a:r>
            <a:r>
              <a:rPr sz="3200" spc="5" dirty="0">
                <a:latin typeface="Times New Roman"/>
                <a:cs typeface="Times New Roman"/>
              </a:rPr>
              <a:t> </a:t>
            </a:r>
            <a:r>
              <a:rPr sz="3200" spc="-5" dirty="0">
                <a:latin typeface="Times New Roman"/>
                <a:cs typeface="Times New Roman"/>
              </a:rPr>
              <a:t>cement.</a:t>
            </a:r>
            <a:endParaRPr sz="3200" dirty="0">
              <a:latin typeface="Times New Roman"/>
              <a:cs typeface="Times New Roman"/>
            </a:endParaRPr>
          </a:p>
          <a:p>
            <a:pPr marL="355600" indent="-342900">
              <a:spcBef>
                <a:spcPts val="790"/>
              </a:spcBef>
              <a:buChar char="•"/>
              <a:tabLst>
                <a:tab pos="354965" algn="l"/>
                <a:tab pos="355600" algn="l"/>
              </a:tabLst>
            </a:pPr>
            <a:r>
              <a:rPr sz="3200" spc="-10" dirty="0">
                <a:latin typeface="Times New Roman"/>
                <a:cs typeface="Times New Roman"/>
              </a:rPr>
              <a:t>Sufficient </a:t>
            </a:r>
            <a:r>
              <a:rPr sz="3200" dirty="0">
                <a:latin typeface="Times New Roman"/>
                <a:cs typeface="Times New Roman"/>
              </a:rPr>
              <a:t>cover over </a:t>
            </a:r>
            <a:r>
              <a:rPr sz="3200" spc="-5" dirty="0">
                <a:latin typeface="Times New Roman"/>
                <a:cs typeface="Times New Roman"/>
              </a:rPr>
              <a:t>reinforcement</a:t>
            </a:r>
            <a:endParaRPr sz="3200" dirty="0">
              <a:latin typeface="Times New Roman"/>
              <a:cs typeface="Times New Roman"/>
            </a:endParaRPr>
          </a:p>
          <a:p>
            <a:pPr marL="355600" indent="-342900">
              <a:spcBef>
                <a:spcPts val="800"/>
              </a:spcBef>
              <a:buChar char="•"/>
              <a:tabLst>
                <a:tab pos="354965" algn="l"/>
                <a:tab pos="355600" algn="l"/>
              </a:tabLst>
            </a:pPr>
            <a:r>
              <a:rPr sz="3200" spc="-5" dirty="0">
                <a:latin typeface="Times New Roman"/>
                <a:cs typeface="Times New Roman"/>
              </a:rPr>
              <a:t>Use</a:t>
            </a:r>
            <a:r>
              <a:rPr sz="3200" dirty="0">
                <a:latin typeface="Times New Roman"/>
                <a:cs typeface="Times New Roman"/>
              </a:rPr>
              <a:t> of</a:t>
            </a:r>
            <a:r>
              <a:rPr sz="3200" spc="-15" dirty="0">
                <a:latin typeface="Times New Roman"/>
                <a:cs typeface="Times New Roman"/>
              </a:rPr>
              <a:t> </a:t>
            </a:r>
            <a:r>
              <a:rPr sz="3200" spc="-5" dirty="0">
                <a:latin typeface="Times New Roman"/>
                <a:cs typeface="Times New Roman"/>
              </a:rPr>
              <a:t>low </a:t>
            </a:r>
            <a:r>
              <a:rPr sz="3200" dirty="0">
                <a:latin typeface="Times New Roman"/>
                <a:cs typeface="Times New Roman"/>
              </a:rPr>
              <a:t>water</a:t>
            </a:r>
            <a:r>
              <a:rPr sz="3200" spc="-5" dirty="0">
                <a:latin typeface="Times New Roman"/>
                <a:cs typeface="Times New Roman"/>
              </a:rPr>
              <a:t> cement Ratio</a:t>
            </a:r>
            <a:endParaRPr sz="3200" dirty="0">
              <a:latin typeface="Times New Roman"/>
              <a:cs typeface="Times New Roman"/>
            </a:endParaRPr>
          </a:p>
        </p:txBody>
      </p:sp>
    </p:spTree>
    <p:extLst>
      <p:ext uri="{BB962C8B-B14F-4D97-AF65-F5344CB8AC3E}">
        <p14:creationId xmlns:p14="http://schemas.microsoft.com/office/powerpoint/2010/main" val="2515692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8241" y="596900"/>
            <a:ext cx="2254885" cy="635000"/>
          </a:xfrm>
          <a:prstGeom prst="rect">
            <a:avLst/>
          </a:prstGeom>
        </p:spPr>
        <p:txBody>
          <a:bodyPr vert="horz" wrap="square" lIns="0" tIns="12700" rIns="0" bIns="0" rtlCol="0" anchor="b">
            <a:spAutoFit/>
          </a:bodyPr>
          <a:lstStyle/>
          <a:p>
            <a:pPr marL="12700">
              <a:lnSpc>
                <a:spcPct val="100000"/>
              </a:lnSpc>
              <a:spcBef>
                <a:spcPts val="100"/>
              </a:spcBef>
            </a:pPr>
            <a:r>
              <a:rPr sz="4000" spc="-20" dirty="0"/>
              <a:t>S</a:t>
            </a:r>
            <a:r>
              <a:rPr sz="4000" spc="-5" dirty="0"/>
              <a:t>h</a:t>
            </a:r>
            <a:r>
              <a:rPr sz="4000" dirty="0"/>
              <a:t>ri</a:t>
            </a:r>
            <a:r>
              <a:rPr sz="4000" spc="-5" dirty="0"/>
              <a:t>n</a:t>
            </a:r>
            <a:r>
              <a:rPr sz="4000" dirty="0"/>
              <a:t>ka</a:t>
            </a:r>
            <a:r>
              <a:rPr sz="4000" spc="5" dirty="0"/>
              <a:t>g</a:t>
            </a:r>
            <a:r>
              <a:rPr sz="4000" dirty="0"/>
              <a:t>e</a:t>
            </a:r>
            <a:endParaRPr sz="4000"/>
          </a:p>
        </p:txBody>
      </p:sp>
      <p:sp>
        <p:nvSpPr>
          <p:cNvPr id="3" name="object 3"/>
          <p:cNvSpPr txBox="1">
            <a:spLocks noGrp="1"/>
          </p:cNvSpPr>
          <p:nvPr>
            <p:ph type="body" idx="1"/>
          </p:nvPr>
        </p:nvSpPr>
        <p:spPr>
          <a:xfrm>
            <a:off x="927653" y="2370521"/>
            <a:ext cx="10058400" cy="1944122"/>
          </a:xfrm>
          <a:prstGeom prst="rect">
            <a:avLst/>
          </a:prstGeom>
        </p:spPr>
        <p:txBody>
          <a:bodyPr vert="horz" wrap="square" lIns="0" tIns="706120" rIns="0" bIns="0" rtlCol="0">
            <a:spAutoFit/>
          </a:bodyPr>
          <a:lstStyle/>
          <a:p>
            <a:pPr marL="12700" marR="5080" algn="just">
              <a:lnSpc>
                <a:spcPct val="100000"/>
              </a:lnSpc>
              <a:spcBef>
                <a:spcPts val="100"/>
              </a:spcBef>
            </a:pPr>
            <a:r>
              <a:rPr spc="-5" dirty="0">
                <a:latin typeface="Times New Roman" panose="02020603050405020304" pitchFamily="18" charset="0"/>
                <a:cs typeface="Times New Roman" panose="02020603050405020304" pitchFamily="18" charset="0"/>
              </a:rPr>
              <a:t>Shrinkage </a:t>
            </a:r>
            <a:r>
              <a:rPr spc="-10" dirty="0">
                <a:latin typeface="Times New Roman" panose="02020603050405020304" pitchFamily="18" charset="0"/>
                <a:cs typeface="Times New Roman" panose="02020603050405020304" pitchFamily="18" charset="0"/>
              </a:rPr>
              <a:t>cracks </a:t>
            </a:r>
            <a:r>
              <a:rPr spc="-5" dirty="0">
                <a:latin typeface="Times New Roman" panose="02020603050405020304" pitchFamily="18" charset="0"/>
                <a:cs typeface="Times New Roman" panose="02020603050405020304" pitchFamily="18" charset="0"/>
              </a:rPr>
              <a:t>in </a:t>
            </a:r>
            <a:r>
              <a:rPr spc="-15" dirty="0">
                <a:latin typeface="Times New Roman" panose="02020603050405020304" pitchFamily="18" charset="0"/>
                <a:cs typeface="Times New Roman" panose="02020603050405020304" pitchFamily="18" charset="0"/>
              </a:rPr>
              <a:t>concrete </a:t>
            </a:r>
            <a:r>
              <a:rPr spc="-5" dirty="0">
                <a:latin typeface="Times New Roman" panose="02020603050405020304" pitchFamily="18" charset="0"/>
                <a:cs typeface="Times New Roman" panose="02020603050405020304" pitchFamily="18" charset="0"/>
              </a:rPr>
              <a:t>occur </a:t>
            </a:r>
            <a:r>
              <a:rPr dirty="0">
                <a:latin typeface="Times New Roman" panose="02020603050405020304" pitchFamily="18" charset="0"/>
                <a:cs typeface="Times New Roman" panose="02020603050405020304" pitchFamily="18" charset="0"/>
              </a:rPr>
              <a:t>due </a:t>
            </a:r>
            <a:r>
              <a:rPr spc="-5" dirty="0">
                <a:latin typeface="Times New Roman" panose="02020603050405020304" pitchFamily="18" charset="0"/>
                <a:cs typeface="Times New Roman" panose="02020603050405020304" pitchFamily="18" charset="0"/>
              </a:rPr>
              <a:t>to change </a:t>
            </a:r>
            <a:r>
              <a:rPr dirty="0">
                <a:latin typeface="Times New Roman" panose="02020603050405020304" pitchFamily="18" charset="0"/>
                <a:cs typeface="Times New Roman" panose="02020603050405020304" pitchFamily="18" charset="0"/>
              </a:rPr>
              <a:t>in </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moisture </a:t>
            </a:r>
            <a:r>
              <a:rPr dirty="0">
                <a:latin typeface="Times New Roman" panose="02020603050405020304" pitchFamily="18" charset="0"/>
                <a:cs typeface="Times New Roman" panose="02020603050405020304" pitchFamily="18" charset="0"/>
              </a:rPr>
              <a:t>of </a:t>
            </a:r>
            <a:r>
              <a:rPr spc="-10" dirty="0">
                <a:latin typeface="Times New Roman" panose="02020603050405020304" pitchFamily="18" charset="0"/>
                <a:cs typeface="Times New Roman" panose="02020603050405020304" pitchFamily="18" charset="0"/>
              </a:rPr>
              <a:t>concrete. </a:t>
            </a:r>
            <a:r>
              <a:rPr spc="-5" dirty="0">
                <a:latin typeface="Times New Roman" panose="02020603050405020304" pitchFamily="18" charset="0"/>
                <a:cs typeface="Times New Roman" panose="02020603050405020304" pitchFamily="18" charset="0"/>
              </a:rPr>
              <a:t>Most </a:t>
            </a:r>
            <a:r>
              <a:rPr dirty="0">
                <a:latin typeface="Times New Roman" panose="02020603050405020304" pitchFamily="18" charset="0"/>
                <a:cs typeface="Times New Roman" panose="02020603050405020304" pitchFamily="18" charset="0"/>
              </a:rPr>
              <a:t>of the </a:t>
            </a:r>
            <a:r>
              <a:rPr spc="-5" dirty="0">
                <a:latin typeface="Times New Roman" panose="02020603050405020304" pitchFamily="18" charset="0"/>
                <a:cs typeface="Times New Roman" panose="02020603050405020304" pitchFamily="18" charset="0"/>
              </a:rPr>
              <a:t>building materials </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like </a:t>
            </a:r>
            <a:r>
              <a:rPr spc="-15" dirty="0">
                <a:latin typeface="Times New Roman" panose="02020603050405020304" pitchFamily="18" charset="0"/>
                <a:cs typeface="Times New Roman" panose="02020603050405020304" pitchFamily="18" charset="0"/>
              </a:rPr>
              <a:t>concrete, </a:t>
            </a:r>
            <a:r>
              <a:rPr spc="-40" dirty="0">
                <a:latin typeface="Times New Roman" panose="02020603050405020304" pitchFamily="18" charset="0"/>
                <a:cs typeface="Times New Roman" panose="02020603050405020304" pitchFamily="18" charset="0"/>
              </a:rPr>
              <a:t>mortar, </a:t>
            </a:r>
            <a:r>
              <a:rPr spc="-5" dirty="0">
                <a:latin typeface="Times New Roman" panose="02020603050405020304" pitchFamily="18" charset="0"/>
                <a:cs typeface="Times New Roman" panose="02020603050405020304" pitchFamily="18" charset="0"/>
              </a:rPr>
              <a:t>burnt clay </a:t>
            </a:r>
            <a:r>
              <a:rPr spc="-10" dirty="0">
                <a:latin typeface="Times New Roman" panose="02020603050405020304" pitchFamily="18" charset="0"/>
                <a:cs typeface="Times New Roman" panose="02020603050405020304" pitchFamily="18" charset="0"/>
              </a:rPr>
              <a:t>bricks </a:t>
            </a:r>
            <a:r>
              <a:rPr spc="-20" dirty="0">
                <a:latin typeface="Times New Roman" panose="02020603050405020304" pitchFamily="18" charset="0"/>
                <a:cs typeface="Times New Roman" panose="02020603050405020304" pitchFamily="18" charset="0"/>
              </a:rPr>
              <a:t>are </a:t>
            </a:r>
            <a:r>
              <a:rPr spc="-10" dirty="0">
                <a:latin typeface="Times New Roman" panose="02020603050405020304" pitchFamily="18" charset="0"/>
                <a:cs typeface="Times New Roman" panose="02020603050405020304" pitchFamily="18" charset="0"/>
              </a:rPr>
              <a:t>porous </a:t>
            </a:r>
            <a:r>
              <a:rPr b="0" dirty="0">
                <a:latin typeface="Times New Roman" panose="02020603050405020304" pitchFamily="18" charset="0"/>
                <a:cs typeface="Times New Roman" panose="02020603050405020304" pitchFamily="18" charset="0"/>
              </a:rPr>
              <a:t>in </a:t>
            </a:r>
            <a:r>
              <a:rPr spc="5" dirty="0">
                <a:latin typeface="Times New Roman" panose="02020603050405020304" pitchFamily="18" charset="0"/>
                <a:cs typeface="Times New Roman" panose="02020603050405020304" pitchFamily="18" charset="0"/>
              </a:rPr>
              <a:t> </a:t>
            </a:r>
            <a:r>
              <a:rPr b="0" dirty="0">
                <a:latin typeface="Times New Roman" panose="02020603050405020304" pitchFamily="18" charset="0"/>
                <a:cs typeface="Times New Roman" panose="02020603050405020304" pitchFamily="18" charset="0"/>
              </a:rPr>
              <a:t>their</a:t>
            </a:r>
            <a:r>
              <a:rPr spc="5" dirty="0">
                <a:latin typeface="Times New Roman" panose="02020603050405020304" pitchFamily="18" charset="0"/>
                <a:cs typeface="Times New Roman" panose="02020603050405020304" pitchFamily="18" charset="0"/>
              </a:rPr>
              <a:t> </a:t>
            </a:r>
            <a:r>
              <a:rPr b="0" dirty="0">
                <a:latin typeface="Times New Roman" panose="02020603050405020304" pitchFamily="18" charset="0"/>
                <a:cs typeface="Times New Roman" panose="02020603050405020304" pitchFamily="18" charset="0"/>
              </a:rPr>
              <a:t>structure</a:t>
            </a:r>
            <a:r>
              <a:rPr spc="5" dirty="0">
                <a:latin typeface="Times New Roman" panose="02020603050405020304" pitchFamily="18" charset="0"/>
                <a:cs typeface="Times New Roman" panose="02020603050405020304" pitchFamily="18" charset="0"/>
              </a:rPr>
              <a:t> </a:t>
            </a:r>
            <a:r>
              <a:rPr b="0" dirty="0">
                <a:latin typeface="Times New Roman" panose="02020603050405020304" pitchFamily="18" charset="0"/>
                <a:cs typeface="Times New Roman" panose="02020603050405020304" pitchFamily="18" charset="0"/>
              </a:rPr>
              <a:t>in</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b="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form</a:t>
            </a:r>
            <a:r>
              <a:rPr b="0" dirty="0">
                <a:latin typeface="Times New Roman" panose="02020603050405020304" pitchFamily="18" charset="0"/>
                <a:cs typeface="Times New Roman" panose="02020603050405020304" pitchFamily="18" charset="0"/>
              </a:rPr>
              <a:t> of</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inter-molecular</a:t>
            </a:r>
            <a:r>
              <a:rPr spc="68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space. </a:t>
            </a:r>
            <a:r>
              <a:rPr b="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They</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expand</a:t>
            </a:r>
            <a:r>
              <a:rPr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when</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they</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absorb</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moisture</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 </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shrink</a:t>
            </a:r>
            <a:r>
              <a:rPr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when</a:t>
            </a:r>
            <a:r>
              <a:rPr spc="-1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they</a:t>
            </a:r>
            <a:r>
              <a:rPr dirty="0">
                <a:latin typeface="Times New Roman" panose="02020603050405020304" pitchFamily="18" charset="0"/>
                <a:cs typeface="Times New Roman" panose="02020603050405020304" pitchFamily="18" charset="0"/>
              </a:rPr>
              <a:t> </a:t>
            </a:r>
            <a:r>
              <a:rPr spc="-45" dirty="0">
                <a:latin typeface="Times New Roman" panose="02020603050405020304" pitchFamily="18" charset="0"/>
                <a:cs typeface="Times New Roman" panose="02020603050405020304" pitchFamily="18" charset="0"/>
              </a:rPr>
              <a:t>dry.</a:t>
            </a:r>
            <a:r>
              <a:rPr spc="-40"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This</a:t>
            </a:r>
            <a:r>
              <a:rPr dirty="0">
                <a:latin typeface="Times New Roman" panose="02020603050405020304" pitchFamily="18" charset="0"/>
                <a:cs typeface="Times New Roman" panose="02020603050405020304" pitchFamily="18" charset="0"/>
              </a:rPr>
              <a:t> is</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a:t>
            </a:r>
            <a:r>
              <a:rPr dirty="0">
                <a:latin typeface="Times New Roman" panose="02020603050405020304" pitchFamily="18" charset="0"/>
                <a:cs typeface="Times New Roman" panose="02020603050405020304" pitchFamily="18" charset="0"/>
              </a:rPr>
              <a:t> main</a:t>
            </a:r>
            <a:r>
              <a:rPr spc="5"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cause</a:t>
            </a:r>
            <a:r>
              <a:rPr dirty="0">
                <a:latin typeface="Times New Roman" panose="02020603050405020304" pitchFamily="18" charset="0"/>
                <a:cs typeface="Times New Roman" panose="02020603050405020304" pitchFamily="18" charset="0"/>
              </a:rPr>
              <a:t> </a:t>
            </a:r>
            <a:r>
              <a:rPr spc="-5" dirty="0">
                <a:latin typeface="Times New Roman" panose="02020603050405020304" pitchFamily="18" charset="0"/>
                <a:cs typeface="Times New Roman" panose="02020603050405020304" pitchFamily="18" charset="0"/>
              </a:rPr>
              <a:t>the </a:t>
            </a:r>
            <a:r>
              <a:rPr spc="-685" dirty="0">
                <a:latin typeface="Times New Roman" panose="02020603050405020304" pitchFamily="18" charset="0"/>
                <a:cs typeface="Times New Roman" panose="02020603050405020304" pitchFamily="18" charset="0"/>
              </a:rPr>
              <a:t> </a:t>
            </a:r>
            <a:r>
              <a:rPr spc="-15" dirty="0">
                <a:latin typeface="Times New Roman" panose="02020603050405020304" pitchFamily="18" charset="0"/>
                <a:cs typeface="Times New Roman" panose="02020603050405020304" pitchFamily="18" charset="0"/>
              </a:rPr>
              <a:t>concrete </a:t>
            </a:r>
            <a:r>
              <a:rPr spc="-10" dirty="0">
                <a:latin typeface="Times New Roman" panose="02020603050405020304" pitchFamily="18" charset="0"/>
                <a:cs typeface="Times New Roman" panose="02020603050405020304" pitchFamily="18" charset="0"/>
              </a:rPr>
              <a:t>shrinks </a:t>
            </a:r>
            <a:r>
              <a:rPr dirty="0">
                <a:latin typeface="Times New Roman" panose="02020603050405020304" pitchFamily="18" charset="0"/>
                <a:cs typeface="Times New Roman" panose="02020603050405020304" pitchFamily="18" charset="0"/>
              </a:rPr>
              <a:t>on </a:t>
            </a:r>
            <a:r>
              <a:rPr spc="-5" dirty="0">
                <a:latin typeface="Times New Roman" panose="02020603050405020304" pitchFamily="18" charset="0"/>
                <a:cs typeface="Times New Roman" panose="02020603050405020304" pitchFamily="18" charset="0"/>
              </a:rPr>
              <a:t>drying. Shrinkage </a:t>
            </a:r>
            <a:r>
              <a:rPr dirty="0">
                <a:latin typeface="Times New Roman" panose="02020603050405020304" pitchFamily="18" charset="0"/>
                <a:cs typeface="Times New Roman" panose="02020603050405020304" pitchFamily="18" charset="0"/>
              </a:rPr>
              <a:t>of </a:t>
            </a:r>
            <a:r>
              <a:rPr spc="-15" dirty="0">
                <a:latin typeface="Times New Roman" panose="02020603050405020304" pitchFamily="18" charset="0"/>
                <a:cs typeface="Times New Roman" panose="02020603050405020304" pitchFamily="18" charset="0"/>
              </a:rPr>
              <a:t>concrete </a:t>
            </a:r>
            <a:r>
              <a:rPr dirty="0">
                <a:latin typeface="Times New Roman" panose="02020603050405020304" pitchFamily="18" charset="0"/>
                <a:cs typeface="Times New Roman" panose="02020603050405020304" pitchFamily="18" charset="0"/>
              </a:rPr>
              <a:t>is </a:t>
            </a:r>
            <a:r>
              <a:rPr spc="5"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a:t>
            </a:r>
            <a:r>
              <a:rPr spc="-5"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irreversible</a:t>
            </a:r>
            <a:r>
              <a:rPr spc="-20" dirty="0">
                <a:latin typeface="Times New Roman" panose="02020603050405020304" pitchFamily="18" charset="0"/>
                <a:cs typeface="Times New Roman" panose="02020603050405020304" pitchFamily="18" charset="0"/>
              </a:rPr>
              <a:t> </a:t>
            </a:r>
            <a:r>
              <a:rPr spc="-10" dirty="0">
                <a:latin typeface="Times New Roman" panose="02020603050405020304" pitchFamily="18" charset="0"/>
                <a:cs typeface="Times New Roman" panose="02020603050405020304" pitchFamily="18" charset="0"/>
              </a:rPr>
              <a:t>process.</a:t>
            </a:r>
          </a:p>
        </p:txBody>
      </p:sp>
    </p:spTree>
    <p:extLst>
      <p:ext uri="{BB962C8B-B14F-4D97-AF65-F5344CB8AC3E}">
        <p14:creationId xmlns:p14="http://schemas.microsoft.com/office/powerpoint/2010/main" val="15481493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79010" y="444500"/>
            <a:ext cx="2477135"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endParaRPr sz="4400"/>
          </a:p>
        </p:txBody>
      </p:sp>
      <p:pic>
        <p:nvPicPr>
          <p:cNvPr id="3" name="object 3"/>
          <p:cNvPicPr/>
          <p:nvPr/>
        </p:nvPicPr>
        <p:blipFill>
          <a:blip r:embed="rId2" cstate="print"/>
          <a:stretch>
            <a:fillRect/>
          </a:stretch>
        </p:blipFill>
        <p:spPr>
          <a:xfrm>
            <a:off x="2438400" y="1447800"/>
            <a:ext cx="7162800" cy="4876800"/>
          </a:xfrm>
          <a:prstGeom prst="rect">
            <a:avLst/>
          </a:prstGeom>
        </p:spPr>
      </p:pic>
    </p:spTree>
    <p:extLst>
      <p:ext uri="{BB962C8B-B14F-4D97-AF65-F5344CB8AC3E}">
        <p14:creationId xmlns:p14="http://schemas.microsoft.com/office/powerpoint/2010/main" val="834501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0779" y="444500"/>
            <a:ext cx="2255520"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Shrinkage</a:t>
            </a:r>
            <a:endParaRPr sz="4000"/>
          </a:p>
        </p:txBody>
      </p:sp>
      <p:sp>
        <p:nvSpPr>
          <p:cNvPr id="3" name="object 3"/>
          <p:cNvSpPr txBox="1"/>
          <p:nvPr/>
        </p:nvSpPr>
        <p:spPr>
          <a:xfrm>
            <a:off x="1155757" y="2390582"/>
            <a:ext cx="10071485" cy="2598147"/>
          </a:xfrm>
          <a:prstGeom prst="rect">
            <a:avLst/>
          </a:prstGeom>
        </p:spPr>
        <p:txBody>
          <a:bodyPr vert="horz" wrap="square" lIns="0" tIns="12700" rIns="0" bIns="0" rtlCol="0">
            <a:spAutoFit/>
          </a:bodyPr>
          <a:lstStyle/>
          <a:p>
            <a:pPr marL="12700" marR="5080" algn="just">
              <a:spcBef>
                <a:spcPts val="100"/>
              </a:spcBef>
            </a:pPr>
            <a:r>
              <a:rPr sz="2800" b="1" spc="-15" dirty="0">
                <a:latin typeface="Times New Roman"/>
                <a:cs typeface="Times New Roman"/>
              </a:rPr>
              <a:t>Concrete</a:t>
            </a:r>
            <a:r>
              <a:rPr sz="2800" b="1" spc="-10" dirty="0">
                <a:latin typeface="Times New Roman"/>
                <a:cs typeface="Times New Roman"/>
              </a:rPr>
              <a:t> </a:t>
            </a:r>
            <a:r>
              <a:rPr sz="2800" b="1" spc="-5" dirty="0">
                <a:latin typeface="Times New Roman"/>
                <a:cs typeface="Times New Roman"/>
              </a:rPr>
              <a:t>shrinkage</a:t>
            </a:r>
            <a:r>
              <a:rPr sz="2800" b="1" dirty="0">
                <a:latin typeface="Times New Roman"/>
                <a:cs typeface="Times New Roman"/>
              </a:rPr>
              <a:t> </a:t>
            </a:r>
            <a:r>
              <a:rPr sz="2800" spc="-10" dirty="0">
                <a:latin typeface="Times New Roman"/>
                <a:cs typeface="Times New Roman"/>
              </a:rPr>
              <a:t>can</a:t>
            </a:r>
            <a:r>
              <a:rPr sz="2800" spc="-5" dirty="0">
                <a:latin typeface="Times New Roman"/>
                <a:cs typeface="Times New Roman"/>
              </a:rPr>
              <a:t> </a:t>
            </a:r>
            <a:r>
              <a:rPr sz="2800" spc="-10" dirty="0">
                <a:latin typeface="Times New Roman"/>
                <a:cs typeface="Times New Roman"/>
              </a:rPr>
              <a:t>become</a:t>
            </a:r>
            <a:r>
              <a:rPr sz="2800" spc="-5" dirty="0">
                <a:latin typeface="Times New Roman"/>
                <a:cs typeface="Times New Roman"/>
              </a:rPr>
              <a:t> problematic</a:t>
            </a:r>
            <a:r>
              <a:rPr sz="2800" dirty="0">
                <a:latin typeface="Times New Roman"/>
                <a:cs typeface="Times New Roman"/>
              </a:rPr>
              <a:t> </a:t>
            </a:r>
            <a:r>
              <a:rPr sz="2800" spc="-5" dirty="0">
                <a:latin typeface="Times New Roman"/>
                <a:cs typeface="Times New Roman"/>
              </a:rPr>
              <a:t>when </a:t>
            </a:r>
            <a:r>
              <a:rPr sz="2800" dirty="0">
                <a:latin typeface="Times New Roman"/>
                <a:cs typeface="Times New Roman"/>
              </a:rPr>
              <a:t> doing</a:t>
            </a:r>
            <a:r>
              <a:rPr sz="2800" spc="5" dirty="0">
                <a:latin typeface="Times New Roman"/>
                <a:cs typeface="Times New Roman"/>
              </a:rPr>
              <a:t> </a:t>
            </a:r>
            <a:r>
              <a:rPr sz="2800" spc="-5" dirty="0">
                <a:latin typeface="Times New Roman"/>
                <a:cs typeface="Times New Roman"/>
              </a:rPr>
              <a:t>any</a:t>
            </a:r>
            <a:r>
              <a:rPr sz="2800" dirty="0">
                <a:latin typeface="Times New Roman"/>
                <a:cs typeface="Times New Roman"/>
              </a:rPr>
              <a:t> type</a:t>
            </a:r>
            <a:r>
              <a:rPr sz="2800" spc="5" dirty="0">
                <a:latin typeface="Times New Roman"/>
                <a:cs typeface="Times New Roman"/>
              </a:rPr>
              <a:t> </a:t>
            </a:r>
            <a:r>
              <a:rPr sz="2800" dirty="0">
                <a:latin typeface="Times New Roman"/>
                <a:cs typeface="Times New Roman"/>
              </a:rPr>
              <a:t>of</a:t>
            </a:r>
            <a:r>
              <a:rPr sz="2800" spc="5" dirty="0">
                <a:latin typeface="Times New Roman"/>
                <a:cs typeface="Times New Roman"/>
              </a:rPr>
              <a:t> </a:t>
            </a:r>
            <a:r>
              <a:rPr sz="2800" spc="-5" dirty="0">
                <a:latin typeface="Times New Roman"/>
                <a:cs typeface="Times New Roman"/>
              </a:rPr>
              <a:t>construction,</a:t>
            </a:r>
            <a:r>
              <a:rPr sz="2800" dirty="0">
                <a:latin typeface="Times New Roman"/>
                <a:cs typeface="Times New Roman"/>
              </a:rPr>
              <a:t> but</a:t>
            </a:r>
            <a:r>
              <a:rPr sz="2800" spc="5" dirty="0">
                <a:latin typeface="Times New Roman"/>
                <a:cs typeface="Times New Roman"/>
              </a:rPr>
              <a:t> </a:t>
            </a:r>
            <a:r>
              <a:rPr sz="2800" spc="-5" dirty="0">
                <a:latin typeface="Times New Roman"/>
                <a:cs typeface="Times New Roman"/>
              </a:rPr>
              <a:t>especially</a:t>
            </a:r>
            <a:r>
              <a:rPr sz="2800" dirty="0">
                <a:latin typeface="Times New Roman"/>
                <a:cs typeface="Times New Roman"/>
              </a:rPr>
              <a:t> </a:t>
            </a:r>
            <a:r>
              <a:rPr sz="2800" spc="-5" dirty="0">
                <a:latin typeface="Times New Roman"/>
                <a:cs typeface="Times New Roman"/>
              </a:rPr>
              <a:t>when </a:t>
            </a:r>
            <a:r>
              <a:rPr sz="2800" b="1" spc="-5" dirty="0">
                <a:latin typeface="Times New Roman"/>
                <a:cs typeface="Times New Roman"/>
              </a:rPr>
              <a:t>dealing</a:t>
            </a:r>
            <a:r>
              <a:rPr sz="2800" b="1" dirty="0">
                <a:latin typeface="Times New Roman"/>
                <a:cs typeface="Times New Roman"/>
              </a:rPr>
              <a:t> </a:t>
            </a:r>
            <a:r>
              <a:rPr sz="2800" b="1" spc="-10" dirty="0">
                <a:latin typeface="Times New Roman"/>
                <a:cs typeface="Times New Roman"/>
              </a:rPr>
              <a:t>with</a:t>
            </a:r>
            <a:r>
              <a:rPr sz="2800" b="1" spc="-5" dirty="0">
                <a:latin typeface="Times New Roman"/>
                <a:cs typeface="Times New Roman"/>
              </a:rPr>
              <a:t> </a:t>
            </a:r>
            <a:r>
              <a:rPr sz="2800" b="1" dirty="0">
                <a:latin typeface="Times New Roman"/>
                <a:cs typeface="Times New Roman"/>
              </a:rPr>
              <a:t>floors</a:t>
            </a:r>
            <a:r>
              <a:rPr sz="2800" dirty="0">
                <a:latin typeface="Times New Roman"/>
                <a:cs typeface="Times New Roman"/>
              </a:rPr>
              <a:t>.</a:t>
            </a:r>
            <a:r>
              <a:rPr sz="2800" spc="5" dirty="0">
                <a:latin typeface="Times New Roman"/>
                <a:cs typeface="Times New Roman"/>
              </a:rPr>
              <a:t> </a:t>
            </a:r>
            <a:r>
              <a:rPr sz="2800" spc="-5" dirty="0">
                <a:latin typeface="Times New Roman"/>
                <a:cs typeface="Times New Roman"/>
              </a:rPr>
              <a:t>Concrete</a:t>
            </a:r>
            <a:r>
              <a:rPr sz="2800" dirty="0">
                <a:latin typeface="Times New Roman"/>
                <a:cs typeface="Times New Roman"/>
              </a:rPr>
              <a:t> shrinkage</a:t>
            </a:r>
            <a:r>
              <a:rPr sz="2800" spc="5" dirty="0">
                <a:latin typeface="Times New Roman"/>
                <a:cs typeface="Times New Roman"/>
              </a:rPr>
              <a:t> </a:t>
            </a:r>
            <a:r>
              <a:rPr sz="2800" dirty="0">
                <a:latin typeface="Times New Roman"/>
                <a:cs typeface="Times New Roman"/>
              </a:rPr>
              <a:t>is</a:t>
            </a:r>
            <a:r>
              <a:rPr sz="2800" spc="5" dirty="0">
                <a:latin typeface="Times New Roman"/>
                <a:cs typeface="Times New Roman"/>
              </a:rPr>
              <a:t> </a:t>
            </a:r>
            <a:r>
              <a:rPr sz="2800" dirty="0">
                <a:latin typeface="Times New Roman"/>
                <a:cs typeface="Times New Roman"/>
              </a:rPr>
              <a:t>the </a:t>
            </a:r>
            <a:r>
              <a:rPr sz="2800" spc="-5" dirty="0">
                <a:latin typeface="Times New Roman"/>
                <a:cs typeface="Times New Roman"/>
              </a:rPr>
              <a:t>contracting </a:t>
            </a:r>
            <a:r>
              <a:rPr sz="2800" dirty="0">
                <a:latin typeface="Times New Roman"/>
                <a:cs typeface="Times New Roman"/>
              </a:rPr>
              <a:t>of the </a:t>
            </a:r>
            <a:r>
              <a:rPr sz="2800" spc="-5" dirty="0">
                <a:latin typeface="Times New Roman"/>
                <a:cs typeface="Times New Roman"/>
              </a:rPr>
              <a:t>concrete </a:t>
            </a:r>
            <a:r>
              <a:rPr sz="2800" dirty="0">
                <a:latin typeface="Times New Roman"/>
                <a:cs typeface="Times New Roman"/>
              </a:rPr>
              <a:t>due to the </a:t>
            </a:r>
            <a:r>
              <a:rPr sz="2800" spc="-5" dirty="0">
                <a:latin typeface="Times New Roman"/>
                <a:cs typeface="Times New Roman"/>
              </a:rPr>
              <a:t>water </a:t>
            </a:r>
            <a:r>
              <a:rPr sz="2800" b="1" spc="-5" dirty="0">
                <a:latin typeface="Times New Roman"/>
                <a:cs typeface="Times New Roman"/>
              </a:rPr>
              <a:t>evaporating </a:t>
            </a:r>
            <a:r>
              <a:rPr sz="2800" spc="-5" dirty="0">
                <a:latin typeface="Times New Roman"/>
                <a:cs typeface="Times New Roman"/>
              </a:rPr>
              <a:t>from</a:t>
            </a:r>
            <a:r>
              <a:rPr sz="2800" dirty="0">
                <a:latin typeface="Times New Roman"/>
                <a:cs typeface="Times New Roman"/>
              </a:rPr>
              <a:t> the</a:t>
            </a:r>
            <a:r>
              <a:rPr sz="2800" spc="5" dirty="0">
                <a:latin typeface="Times New Roman"/>
                <a:cs typeface="Times New Roman"/>
              </a:rPr>
              <a:t> </a:t>
            </a:r>
            <a:r>
              <a:rPr sz="2800" spc="-5" dirty="0">
                <a:latin typeface="Times New Roman"/>
                <a:cs typeface="Times New Roman"/>
              </a:rPr>
              <a:t>mixture.</a:t>
            </a:r>
            <a:r>
              <a:rPr sz="2800" dirty="0">
                <a:latin typeface="Times New Roman"/>
                <a:cs typeface="Times New Roman"/>
              </a:rPr>
              <a:t> </a:t>
            </a:r>
            <a:r>
              <a:rPr sz="2800" spc="-5" dirty="0">
                <a:latin typeface="Times New Roman"/>
                <a:cs typeface="Times New Roman"/>
              </a:rPr>
              <a:t>This</a:t>
            </a:r>
            <a:r>
              <a:rPr sz="2800" dirty="0">
                <a:latin typeface="Times New Roman"/>
                <a:cs typeface="Times New Roman"/>
              </a:rPr>
              <a:t> </a:t>
            </a:r>
            <a:r>
              <a:rPr sz="2800" spc="-5" dirty="0">
                <a:latin typeface="Times New Roman"/>
                <a:cs typeface="Times New Roman"/>
              </a:rPr>
              <a:t>evaporation</a:t>
            </a:r>
            <a:r>
              <a:rPr sz="2800" dirty="0">
                <a:latin typeface="Times New Roman"/>
                <a:cs typeface="Times New Roman"/>
              </a:rPr>
              <a:t> </a:t>
            </a:r>
            <a:r>
              <a:rPr sz="2800" spc="-5" dirty="0">
                <a:latin typeface="Times New Roman"/>
                <a:cs typeface="Times New Roman"/>
              </a:rPr>
              <a:t>will</a:t>
            </a:r>
            <a:r>
              <a:rPr sz="2800" dirty="0">
                <a:latin typeface="Times New Roman"/>
                <a:cs typeface="Times New Roman"/>
              </a:rPr>
              <a:t> </a:t>
            </a:r>
            <a:r>
              <a:rPr sz="2800" spc="-5" dirty="0">
                <a:latin typeface="Times New Roman"/>
                <a:cs typeface="Times New Roman"/>
              </a:rPr>
              <a:t>cause</a:t>
            </a:r>
            <a:r>
              <a:rPr sz="2800" dirty="0">
                <a:latin typeface="Times New Roman"/>
                <a:cs typeface="Times New Roman"/>
              </a:rPr>
              <a:t> the </a:t>
            </a:r>
            <a:r>
              <a:rPr sz="2800" spc="5" dirty="0">
                <a:latin typeface="Times New Roman"/>
                <a:cs typeface="Times New Roman"/>
              </a:rPr>
              <a:t> </a:t>
            </a:r>
            <a:r>
              <a:rPr sz="2800" spc="-5" dirty="0">
                <a:latin typeface="Times New Roman"/>
                <a:cs typeface="Times New Roman"/>
              </a:rPr>
              <a:t>concrete </a:t>
            </a:r>
            <a:r>
              <a:rPr sz="2800" dirty="0">
                <a:latin typeface="Times New Roman"/>
                <a:cs typeface="Times New Roman"/>
              </a:rPr>
              <a:t>to </a:t>
            </a:r>
            <a:r>
              <a:rPr sz="2800" spc="-5" dirty="0">
                <a:latin typeface="Times New Roman"/>
                <a:cs typeface="Times New Roman"/>
              </a:rPr>
              <a:t>weaken. This </a:t>
            </a:r>
            <a:r>
              <a:rPr sz="2800" spc="-10" dirty="0">
                <a:latin typeface="Times New Roman"/>
                <a:cs typeface="Times New Roman"/>
              </a:rPr>
              <a:t>can </a:t>
            </a:r>
            <a:r>
              <a:rPr sz="2800" spc="-5" dirty="0">
                <a:latin typeface="Times New Roman"/>
                <a:cs typeface="Times New Roman"/>
              </a:rPr>
              <a:t>lead </a:t>
            </a:r>
            <a:r>
              <a:rPr sz="2800" dirty="0">
                <a:latin typeface="Times New Roman"/>
                <a:cs typeface="Times New Roman"/>
              </a:rPr>
              <a:t>to </a:t>
            </a:r>
            <a:r>
              <a:rPr sz="2800" spc="-5" dirty="0">
                <a:latin typeface="Times New Roman"/>
                <a:cs typeface="Times New Roman"/>
              </a:rPr>
              <a:t>cracks, internal warping</a:t>
            </a:r>
            <a:r>
              <a:rPr sz="2800" spc="-10" dirty="0">
                <a:latin typeface="Times New Roman"/>
                <a:cs typeface="Times New Roman"/>
              </a:rPr>
              <a:t> </a:t>
            </a:r>
            <a:r>
              <a:rPr sz="2800" spc="-5" dirty="0">
                <a:latin typeface="Times New Roman"/>
                <a:cs typeface="Times New Roman"/>
              </a:rPr>
              <a:t>and external</a:t>
            </a:r>
            <a:r>
              <a:rPr sz="2800" dirty="0">
                <a:latin typeface="Times New Roman"/>
                <a:cs typeface="Times New Roman"/>
              </a:rPr>
              <a:t> </a:t>
            </a:r>
            <a:r>
              <a:rPr sz="2800" spc="-5" dirty="0">
                <a:latin typeface="Times New Roman"/>
                <a:cs typeface="Times New Roman"/>
              </a:rPr>
              <a:t>deflection</a:t>
            </a:r>
            <a:endParaRPr sz="2800" dirty="0">
              <a:latin typeface="Times New Roman"/>
              <a:cs typeface="Times New Roman"/>
            </a:endParaRPr>
          </a:p>
        </p:txBody>
      </p:sp>
    </p:spTree>
    <p:extLst>
      <p:ext uri="{BB962C8B-B14F-4D97-AF65-F5344CB8AC3E}">
        <p14:creationId xmlns:p14="http://schemas.microsoft.com/office/powerpoint/2010/main" val="4277357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5209" y="520700"/>
            <a:ext cx="24777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endParaRPr sz="4400"/>
          </a:p>
        </p:txBody>
      </p:sp>
      <p:pic>
        <p:nvPicPr>
          <p:cNvPr id="3" name="object 3"/>
          <p:cNvPicPr/>
          <p:nvPr/>
        </p:nvPicPr>
        <p:blipFill>
          <a:blip r:embed="rId2" cstate="print"/>
          <a:stretch>
            <a:fillRect/>
          </a:stretch>
        </p:blipFill>
        <p:spPr>
          <a:xfrm>
            <a:off x="2247264" y="1807210"/>
            <a:ext cx="7693659" cy="4530090"/>
          </a:xfrm>
          <a:prstGeom prst="rect">
            <a:avLst/>
          </a:prstGeom>
        </p:spPr>
      </p:pic>
    </p:spTree>
    <p:extLst>
      <p:ext uri="{BB962C8B-B14F-4D97-AF65-F5344CB8AC3E}">
        <p14:creationId xmlns:p14="http://schemas.microsoft.com/office/powerpoint/2010/main" val="16545893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8241" y="242570"/>
            <a:ext cx="2254885" cy="635000"/>
          </a:xfrm>
          <a:prstGeom prst="rect">
            <a:avLst/>
          </a:prstGeom>
        </p:spPr>
        <p:txBody>
          <a:bodyPr vert="horz" wrap="square" lIns="0" tIns="12700" rIns="0" bIns="0" rtlCol="0" anchor="b">
            <a:spAutoFit/>
          </a:bodyPr>
          <a:lstStyle/>
          <a:p>
            <a:pPr marL="12700">
              <a:lnSpc>
                <a:spcPct val="100000"/>
              </a:lnSpc>
              <a:spcBef>
                <a:spcPts val="100"/>
              </a:spcBef>
            </a:pPr>
            <a:r>
              <a:rPr sz="4000" spc="-20" dirty="0"/>
              <a:t>S</a:t>
            </a:r>
            <a:r>
              <a:rPr sz="4000" spc="-5" dirty="0"/>
              <a:t>h</a:t>
            </a:r>
            <a:r>
              <a:rPr sz="4000" dirty="0"/>
              <a:t>ri</a:t>
            </a:r>
            <a:r>
              <a:rPr sz="4000" spc="-5" dirty="0"/>
              <a:t>n</a:t>
            </a:r>
            <a:r>
              <a:rPr sz="4000" dirty="0"/>
              <a:t>ka</a:t>
            </a:r>
            <a:r>
              <a:rPr sz="4000" spc="5" dirty="0"/>
              <a:t>g</a:t>
            </a:r>
            <a:r>
              <a:rPr sz="4000" dirty="0"/>
              <a:t>e</a:t>
            </a:r>
            <a:endParaRPr sz="4000"/>
          </a:p>
        </p:txBody>
      </p:sp>
      <p:sp>
        <p:nvSpPr>
          <p:cNvPr id="3" name="object 3"/>
          <p:cNvSpPr txBox="1"/>
          <p:nvPr/>
        </p:nvSpPr>
        <p:spPr>
          <a:xfrm>
            <a:off x="2044700" y="1287779"/>
            <a:ext cx="4399280" cy="452120"/>
          </a:xfrm>
          <a:prstGeom prst="rect">
            <a:avLst/>
          </a:prstGeom>
        </p:spPr>
        <p:txBody>
          <a:bodyPr vert="horz" wrap="square" lIns="0" tIns="12700" rIns="0" bIns="0" rtlCol="0">
            <a:spAutoFit/>
          </a:bodyPr>
          <a:lstStyle/>
          <a:p>
            <a:pPr marL="12700">
              <a:spcBef>
                <a:spcPts val="100"/>
              </a:spcBef>
            </a:pPr>
            <a:r>
              <a:rPr sz="2800" b="1" spc="-50" dirty="0">
                <a:latin typeface="Times New Roman"/>
                <a:cs typeface="Times New Roman"/>
              </a:rPr>
              <a:t>Types</a:t>
            </a:r>
            <a:r>
              <a:rPr sz="2800" b="1" spc="-40" dirty="0">
                <a:latin typeface="Times New Roman"/>
                <a:cs typeface="Times New Roman"/>
              </a:rPr>
              <a:t> </a:t>
            </a:r>
            <a:r>
              <a:rPr sz="2800" b="1" dirty="0">
                <a:latin typeface="Times New Roman"/>
                <a:cs typeface="Times New Roman"/>
              </a:rPr>
              <a:t>of</a:t>
            </a:r>
            <a:r>
              <a:rPr sz="2800" b="1" spc="-30" dirty="0">
                <a:latin typeface="Times New Roman"/>
                <a:cs typeface="Times New Roman"/>
              </a:rPr>
              <a:t> </a:t>
            </a:r>
            <a:r>
              <a:rPr sz="2800" b="1" spc="-10" dirty="0">
                <a:latin typeface="Times New Roman"/>
                <a:cs typeface="Times New Roman"/>
              </a:rPr>
              <a:t>Concrete</a:t>
            </a:r>
            <a:r>
              <a:rPr sz="2800" b="1" spc="-40" dirty="0">
                <a:latin typeface="Times New Roman"/>
                <a:cs typeface="Times New Roman"/>
              </a:rPr>
              <a:t> </a:t>
            </a:r>
            <a:r>
              <a:rPr sz="2800" b="1" spc="-5" dirty="0">
                <a:latin typeface="Times New Roman"/>
                <a:cs typeface="Times New Roman"/>
              </a:rPr>
              <a:t>Shrinkage</a:t>
            </a:r>
            <a:endParaRPr sz="2800">
              <a:latin typeface="Times New Roman"/>
              <a:cs typeface="Times New Roman"/>
            </a:endParaRPr>
          </a:p>
        </p:txBody>
      </p:sp>
      <p:sp>
        <p:nvSpPr>
          <p:cNvPr id="4" name="object 4"/>
          <p:cNvSpPr txBox="1"/>
          <p:nvPr/>
        </p:nvSpPr>
        <p:spPr>
          <a:xfrm>
            <a:off x="2044701" y="1803400"/>
            <a:ext cx="1544955" cy="452120"/>
          </a:xfrm>
          <a:prstGeom prst="rect">
            <a:avLst/>
          </a:prstGeom>
        </p:spPr>
        <p:txBody>
          <a:bodyPr vert="horz" wrap="square" lIns="0" tIns="12700" rIns="0" bIns="0" rtlCol="0">
            <a:spAutoFit/>
          </a:bodyPr>
          <a:lstStyle/>
          <a:p>
            <a:pPr marL="12700">
              <a:spcBef>
                <a:spcPts val="100"/>
              </a:spcBef>
              <a:tabLst>
                <a:tab pos="1098550" algn="l"/>
              </a:tabLst>
            </a:pPr>
            <a:r>
              <a:rPr sz="2800" spc="-15" dirty="0">
                <a:latin typeface="Times New Roman"/>
                <a:cs typeface="Times New Roman"/>
              </a:rPr>
              <a:t>T</a:t>
            </a:r>
            <a:r>
              <a:rPr sz="2800" spc="5" dirty="0">
                <a:latin typeface="Times New Roman"/>
                <a:cs typeface="Times New Roman"/>
              </a:rPr>
              <a:t>h</a:t>
            </a:r>
            <a:r>
              <a:rPr sz="2800" spc="-15" dirty="0">
                <a:latin typeface="Times New Roman"/>
                <a:cs typeface="Times New Roman"/>
              </a:rPr>
              <a:t>e</a:t>
            </a:r>
            <a:r>
              <a:rPr sz="2800" spc="5" dirty="0">
                <a:latin typeface="Times New Roman"/>
                <a:cs typeface="Times New Roman"/>
              </a:rPr>
              <a:t>r</a:t>
            </a:r>
            <a:r>
              <a:rPr sz="2800" dirty="0">
                <a:latin typeface="Times New Roman"/>
                <a:cs typeface="Times New Roman"/>
              </a:rPr>
              <a:t>e	</a:t>
            </a:r>
            <a:r>
              <a:rPr sz="2800" spc="-15" dirty="0">
                <a:latin typeface="Times New Roman"/>
                <a:cs typeface="Times New Roman"/>
              </a:rPr>
              <a:t>a</a:t>
            </a:r>
            <a:r>
              <a:rPr sz="2800" spc="5" dirty="0">
                <a:latin typeface="Times New Roman"/>
                <a:cs typeface="Times New Roman"/>
              </a:rPr>
              <a:t>r</a:t>
            </a:r>
            <a:r>
              <a:rPr sz="2800" dirty="0">
                <a:latin typeface="Times New Roman"/>
                <a:cs typeface="Times New Roman"/>
              </a:rPr>
              <a:t>e</a:t>
            </a:r>
          </a:p>
        </p:txBody>
      </p:sp>
      <p:sp>
        <p:nvSpPr>
          <p:cNvPr id="5" name="object 5"/>
          <p:cNvSpPr txBox="1"/>
          <p:nvPr/>
        </p:nvSpPr>
        <p:spPr>
          <a:xfrm>
            <a:off x="2044701" y="2228850"/>
            <a:ext cx="137096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incl</a:t>
            </a:r>
            <a:r>
              <a:rPr sz="2800" spc="5" dirty="0">
                <a:latin typeface="Times New Roman"/>
                <a:cs typeface="Times New Roman"/>
              </a:rPr>
              <a:t>u</a:t>
            </a:r>
            <a:r>
              <a:rPr sz="2800" dirty="0">
                <a:latin typeface="Times New Roman"/>
                <a:cs typeface="Times New Roman"/>
              </a:rPr>
              <a:t>ding</a:t>
            </a:r>
            <a:endParaRPr sz="2800">
              <a:latin typeface="Times New Roman"/>
              <a:cs typeface="Times New Roman"/>
            </a:endParaRPr>
          </a:p>
        </p:txBody>
      </p:sp>
      <p:sp>
        <p:nvSpPr>
          <p:cNvPr id="6" name="object 6"/>
          <p:cNvSpPr txBox="1"/>
          <p:nvPr/>
        </p:nvSpPr>
        <p:spPr>
          <a:xfrm>
            <a:off x="3822097" y="1803401"/>
            <a:ext cx="3032760" cy="877569"/>
          </a:xfrm>
          <a:prstGeom prst="rect">
            <a:avLst/>
          </a:prstGeom>
        </p:spPr>
        <p:txBody>
          <a:bodyPr vert="horz" wrap="square" lIns="0" tIns="12700" rIns="0" bIns="0" rtlCol="0">
            <a:spAutoFit/>
          </a:bodyPr>
          <a:lstStyle/>
          <a:p>
            <a:pPr marL="12700">
              <a:lnSpc>
                <a:spcPts val="3354"/>
              </a:lnSpc>
              <a:spcBef>
                <a:spcPts val="100"/>
              </a:spcBef>
              <a:tabLst>
                <a:tab pos="1675130" algn="l"/>
                <a:tab pos="2722245" algn="l"/>
              </a:tabLst>
            </a:pPr>
            <a:r>
              <a:rPr sz="2800" dirty="0">
                <a:latin typeface="Times New Roman"/>
                <a:cs typeface="Times New Roman"/>
              </a:rPr>
              <a:t>n</a:t>
            </a:r>
            <a:r>
              <a:rPr sz="2800" spc="5" dirty="0">
                <a:latin typeface="Times New Roman"/>
                <a:cs typeface="Times New Roman"/>
              </a:rPr>
              <a:t>u</a:t>
            </a:r>
            <a:r>
              <a:rPr sz="2800" spc="-20" dirty="0">
                <a:latin typeface="Times New Roman"/>
                <a:cs typeface="Times New Roman"/>
              </a:rPr>
              <a:t>m</a:t>
            </a:r>
            <a:r>
              <a:rPr sz="2800" spc="-15" dirty="0">
                <a:latin typeface="Times New Roman"/>
                <a:cs typeface="Times New Roman"/>
              </a:rPr>
              <a:t>e</a:t>
            </a:r>
            <a:r>
              <a:rPr sz="2800" spc="5" dirty="0">
                <a:latin typeface="Times New Roman"/>
                <a:cs typeface="Times New Roman"/>
              </a:rPr>
              <a:t>r</a:t>
            </a:r>
            <a:r>
              <a:rPr sz="2800" dirty="0">
                <a:latin typeface="Times New Roman"/>
                <a:cs typeface="Times New Roman"/>
              </a:rPr>
              <a:t>ous	</a:t>
            </a:r>
            <a:r>
              <a:rPr sz="2800" b="1" spc="-5" dirty="0">
                <a:latin typeface="Times New Roman"/>
                <a:cs typeface="Times New Roman"/>
              </a:rPr>
              <a:t>t</a:t>
            </a:r>
            <a:r>
              <a:rPr sz="2800" b="1" spc="-15" dirty="0">
                <a:latin typeface="Times New Roman"/>
                <a:cs typeface="Times New Roman"/>
              </a:rPr>
              <a:t>y</a:t>
            </a:r>
            <a:r>
              <a:rPr sz="2800" b="1" spc="10" dirty="0">
                <a:latin typeface="Times New Roman"/>
                <a:cs typeface="Times New Roman"/>
              </a:rPr>
              <a:t>p</a:t>
            </a:r>
            <a:r>
              <a:rPr sz="2800" b="1" spc="-15" dirty="0">
                <a:latin typeface="Times New Roman"/>
                <a:cs typeface="Times New Roman"/>
              </a:rPr>
              <a:t>e</a:t>
            </a:r>
            <a:r>
              <a:rPr sz="2800" b="1" dirty="0">
                <a:latin typeface="Times New Roman"/>
                <a:cs typeface="Times New Roman"/>
              </a:rPr>
              <a:t>s	</a:t>
            </a:r>
            <a:r>
              <a:rPr sz="2800" b="1" spc="5" dirty="0">
                <a:latin typeface="Times New Roman"/>
                <a:cs typeface="Times New Roman"/>
              </a:rPr>
              <a:t>o</a:t>
            </a:r>
            <a:r>
              <a:rPr sz="2800" b="1" dirty="0">
                <a:latin typeface="Times New Roman"/>
                <a:cs typeface="Times New Roman"/>
              </a:rPr>
              <a:t>f</a:t>
            </a:r>
            <a:endParaRPr sz="2800">
              <a:latin typeface="Times New Roman"/>
              <a:cs typeface="Times New Roman"/>
            </a:endParaRPr>
          </a:p>
          <a:p>
            <a:pPr marL="62230">
              <a:lnSpc>
                <a:spcPts val="3354"/>
              </a:lnSpc>
              <a:tabLst>
                <a:tab pos="1470660" algn="l"/>
              </a:tabLst>
            </a:pPr>
            <a:r>
              <a:rPr sz="2800" spc="-5" dirty="0">
                <a:latin typeface="Times New Roman"/>
                <a:cs typeface="Times New Roman"/>
              </a:rPr>
              <a:t>plastic	</a:t>
            </a:r>
            <a:r>
              <a:rPr sz="2800" dirty="0">
                <a:latin typeface="Times New Roman"/>
                <a:cs typeface="Times New Roman"/>
              </a:rPr>
              <a:t>shrinkage,</a:t>
            </a:r>
            <a:endParaRPr sz="2800">
              <a:latin typeface="Times New Roman"/>
              <a:cs typeface="Times New Roman"/>
            </a:endParaRPr>
          </a:p>
        </p:txBody>
      </p:sp>
      <p:sp>
        <p:nvSpPr>
          <p:cNvPr id="7" name="object 7"/>
          <p:cNvSpPr txBox="1"/>
          <p:nvPr/>
        </p:nvSpPr>
        <p:spPr>
          <a:xfrm>
            <a:off x="7087763" y="1803401"/>
            <a:ext cx="1299845" cy="877569"/>
          </a:xfrm>
          <a:prstGeom prst="rect">
            <a:avLst/>
          </a:prstGeom>
        </p:spPr>
        <p:txBody>
          <a:bodyPr vert="horz" wrap="square" lIns="0" tIns="12700" rIns="0" bIns="0" rtlCol="0">
            <a:spAutoFit/>
          </a:bodyPr>
          <a:lstStyle/>
          <a:p>
            <a:pPr marL="12700">
              <a:lnSpc>
                <a:spcPts val="3354"/>
              </a:lnSpc>
              <a:spcBef>
                <a:spcPts val="100"/>
              </a:spcBef>
            </a:pPr>
            <a:r>
              <a:rPr sz="2800" b="1" spc="-15" dirty="0">
                <a:latin typeface="Times New Roman"/>
                <a:cs typeface="Times New Roman"/>
              </a:rPr>
              <a:t>concrete</a:t>
            </a:r>
            <a:endParaRPr sz="2800">
              <a:latin typeface="Times New Roman"/>
              <a:cs typeface="Times New Roman"/>
            </a:endParaRPr>
          </a:p>
          <a:p>
            <a:pPr marL="158115">
              <a:lnSpc>
                <a:spcPts val="3354"/>
              </a:lnSpc>
            </a:pPr>
            <a:r>
              <a:rPr sz="2800" dirty="0">
                <a:latin typeface="Times New Roman"/>
                <a:cs typeface="Times New Roman"/>
              </a:rPr>
              <a:t>drying</a:t>
            </a:r>
            <a:endParaRPr sz="2800">
              <a:latin typeface="Times New Roman"/>
              <a:cs typeface="Times New Roman"/>
            </a:endParaRPr>
          </a:p>
        </p:txBody>
      </p:sp>
      <p:sp>
        <p:nvSpPr>
          <p:cNvPr id="8" name="object 8"/>
          <p:cNvSpPr txBox="1"/>
          <p:nvPr/>
        </p:nvSpPr>
        <p:spPr>
          <a:xfrm>
            <a:off x="8618840" y="1803401"/>
            <a:ext cx="1525905" cy="877569"/>
          </a:xfrm>
          <a:prstGeom prst="rect">
            <a:avLst/>
          </a:prstGeom>
        </p:spPr>
        <p:txBody>
          <a:bodyPr vert="horz" wrap="square" lIns="0" tIns="12700" rIns="0" bIns="0" rtlCol="0">
            <a:spAutoFit/>
          </a:bodyPr>
          <a:lstStyle/>
          <a:p>
            <a:pPr marL="12700">
              <a:lnSpc>
                <a:spcPts val="3354"/>
              </a:lnSpc>
              <a:spcBef>
                <a:spcPts val="100"/>
              </a:spcBef>
            </a:pPr>
            <a:r>
              <a:rPr sz="2800" b="1" spc="-5" dirty="0">
                <a:latin typeface="Times New Roman"/>
                <a:cs typeface="Times New Roman"/>
              </a:rPr>
              <a:t>s</a:t>
            </a:r>
            <a:r>
              <a:rPr sz="2800" b="1" spc="10" dirty="0">
                <a:latin typeface="Times New Roman"/>
                <a:cs typeface="Times New Roman"/>
              </a:rPr>
              <a:t>h</a:t>
            </a:r>
            <a:r>
              <a:rPr sz="2800" b="1" spc="-15" dirty="0">
                <a:latin typeface="Times New Roman"/>
                <a:cs typeface="Times New Roman"/>
              </a:rPr>
              <a:t>r</a:t>
            </a:r>
            <a:r>
              <a:rPr sz="2800" b="1" dirty="0">
                <a:latin typeface="Times New Roman"/>
                <a:cs typeface="Times New Roman"/>
              </a:rPr>
              <a:t>i</a:t>
            </a:r>
            <a:r>
              <a:rPr sz="2800" b="1" spc="-5" dirty="0">
                <a:latin typeface="Times New Roman"/>
                <a:cs typeface="Times New Roman"/>
              </a:rPr>
              <a:t>n</a:t>
            </a:r>
            <a:r>
              <a:rPr sz="2800" b="1" spc="-20" dirty="0">
                <a:latin typeface="Times New Roman"/>
                <a:cs typeface="Times New Roman"/>
              </a:rPr>
              <a:t>k</a:t>
            </a:r>
            <a:r>
              <a:rPr sz="2800" b="1" dirty="0">
                <a:latin typeface="Times New Roman"/>
                <a:cs typeface="Times New Roman"/>
              </a:rPr>
              <a:t>a</a:t>
            </a:r>
            <a:r>
              <a:rPr sz="2800" b="1" spc="5" dirty="0">
                <a:latin typeface="Times New Roman"/>
                <a:cs typeface="Times New Roman"/>
              </a:rPr>
              <a:t>g</a:t>
            </a:r>
            <a:r>
              <a:rPr sz="2800" b="1" dirty="0">
                <a:latin typeface="Times New Roman"/>
                <a:cs typeface="Times New Roman"/>
              </a:rPr>
              <a:t>e</a:t>
            </a:r>
            <a:endParaRPr sz="2800" dirty="0">
              <a:latin typeface="Times New Roman"/>
              <a:cs typeface="Times New Roman"/>
            </a:endParaRPr>
          </a:p>
          <a:p>
            <a:pPr marL="40005">
              <a:lnSpc>
                <a:spcPts val="3354"/>
              </a:lnSpc>
            </a:pPr>
            <a:r>
              <a:rPr sz="2800" spc="-5" dirty="0">
                <a:latin typeface="Times New Roman"/>
                <a:cs typeface="Times New Roman"/>
              </a:rPr>
              <a:t>shrinkage,</a:t>
            </a:r>
            <a:endParaRPr sz="2800" dirty="0">
              <a:latin typeface="Times New Roman"/>
              <a:cs typeface="Times New Roman"/>
            </a:endParaRPr>
          </a:p>
        </p:txBody>
      </p:sp>
      <p:sp>
        <p:nvSpPr>
          <p:cNvPr id="9" name="object 9"/>
          <p:cNvSpPr txBox="1"/>
          <p:nvPr/>
        </p:nvSpPr>
        <p:spPr>
          <a:xfrm>
            <a:off x="2044701" y="2566670"/>
            <a:ext cx="8101965" cy="3208571"/>
          </a:xfrm>
          <a:prstGeom prst="rect">
            <a:avLst/>
          </a:prstGeom>
        </p:spPr>
        <p:txBody>
          <a:bodyPr vert="horz" wrap="square" lIns="0" tIns="101600" rIns="0" bIns="0" rtlCol="0">
            <a:spAutoFit/>
          </a:bodyPr>
          <a:lstStyle/>
          <a:p>
            <a:pPr marL="12700" algn="just">
              <a:spcBef>
                <a:spcPts val="800"/>
              </a:spcBef>
            </a:pPr>
            <a:r>
              <a:rPr sz="2800" spc="-5" dirty="0">
                <a:latin typeface="Times New Roman"/>
                <a:cs typeface="Times New Roman"/>
              </a:rPr>
              <a:t>autogenous shrinkage,</a:t>
            </a:r>
            <a:r>
              <a:rPr sz="2800" spc="-10" dirty="0">
                <a:latin typeface="Times New Roman"/>
                <a:cs typeface="Times New Roman"/>
              </a:rPr>
              <a:t> </a:t>
            </a:r>
            <a:r>
              <a:rPr sz="2800" spc="-5" dirty="0">
                <a:latin typeface="Times New Roman"/>
                <a:cs typeface="Times New Roman"/>
              </a:rPr>
              <a:t>and</a:t>
            </a:r>
            <a:r>
              <a:rPr sz="2800" dirty="0">
                <a:latin typeface="Times New Roman"/>
                <a:cs typeface="Times New Roman"/>
              </a:rPr>
              <a:t> </a:t>
            </a:r>
            <a:r>
              <a:rPr sz="2800" spc="-5" dirty="0">
                <a:latin typeface="Times New Roman"/>
                <a:cs typeface="Times New Roman"/>
              </a:rPr>
              <a:t>carbonation</a:t>
            </a:r>
            <a:r>
              <a:rPr sz="2800" dirty="0">
                <a:latin typeface="Times New Roman"/>
                <a:cs typeface="Times New Roman"/>
              </a:rPr>
              <a:t> shrinkage.</a:t>
            </a:r>
          </a:p>
          <a:p>
            <a:pPr marL="12700" marR="5080" algn="just">
              <a:spcBef>
                <a:spcPts val="700"/>
              </a:spcBef>
            </a:pPr>
            <a:r>
              <a:rPr sz="2800" b="1" spc="-5" dirty="0">
                <a:latin typeface="Times New Roman"/>
                <a:cs typeface="Times New Roman"/>
              </a:rPr>
              <a:t>Plastic shrinkage happens </a:t>
            </a:r>
            <a:r>
              <a:rPr sz="2800" b="1" dirty="0">
                <a:latin typeface="Times New Roman"/>
                <a:cs typeface="Times New Roman"/>
              </a:rPr>
              <a:t>soon </a:t>
            </a:r>
            <a:r>
              <a:rPr sz="2800" b="1" spc="-5" dirty="0">
                <a:latin typeface="Times New Roman"/>
                <a:cs typeface="Times New Roman"/>
              </a:rPr>
              <a:t>after </a:t>
            </a:r>
            <a:r>
              <a:rPr sz="2800" b="1" dirty="0">
                <a:latin typeface="Times New Roman"/>
                <a:cs typeface="Times New Roman"/>
              </a:rPr>
              <a:t>the </a:t>
            </a:r>
            <a:r>
              <a:rPr sz="2800" b="1" spc="-15" dirty="0">
                <a:latin typeface="Times New Roman"/>
                <a:cs typeface="Times New Roman"/>
              </a:rPr>
              <a:t>concrete </a:t>
            </a:r>
            <a:r>
              <a:rPr sz="2800" b="1" dirty="0">
                <a:latin typeface="Times New Roman"/>
                <a:cs typeface="Times New Roman"/>
              </a:rPr>
              <a:t>is </a:t>
            </a:r>
            <a:r>
              <a:rPr sz="2800" b="1" spc="5" dirty="0">
                <a:latin typeface="Times New Roman"/>
                <a:cs typeface="Times New Roman"/>
              </a:rPr>
              <a:t> </a:t>
            </a:r>
            <a:r>
              <a:rPr sz="2800" b="1" spc="-15" dirty="0">
                <a:latin typeface="Times New Roman"/>
                <a:cs typeface="Times New Roman"/>
              </a:rPr>
              <a:t>poured</a:t>
            </a:r>
            <a:r>
              <a:rPr sz="2800" b="1" spc="-10" dirty="0">
                <a:latin typeface="Times New Roman"/>
                <a:cs typeface="Times New Roman"/>
              </a:rPr>
              <a:t> </a:t>
            </a:r>
            <a:r>
              <a:rPr sz="2800" b="1" dirty="0">
                <a:latin typeface="Times New Roman"/>
                <a:cs typeface="Times New Roman"/>
              </a:rPr>
              <a:t>in</a:t>
            </a:r>
            <a:r>
              <a:rPr sz="2800" b="1" spc="5" dirty="0">
                <a:latin typeface="Times New Roman"/>
                <a:cs typeface="Times New Roman"/>
              </a:rPr>
              <a:t> </a:t>
            </a:r>
            <a:r>
              <a:rPr sz="2800" b="1" dirty="0">
                <a:latin typeface="Times New Roman"/>
                <a:cs typeface="Times New Roman"/>
              </a:rPr>
              <a:t>the</a:t>
            </a:r>
            <a:r>
              <a:rPr sz="2800" b="1" spc="5" dirty="0">
                <a:latin typeface="Times New Roman"/>
                <a:cs typeface="Times New Roman"/>
              </a:rPr>
              <a:t> </a:t>
            </a:r>
            <a:r>
              <a:rPr sz="2800" b="1" spc="-5" dirty="0">
                <a:latin typeface="Times New Roman"/>
                <a:cs typeface="Times New Roman"/>
              </a:rPr>
              <a:t>forms.</a:t>
            </a:r>
            <a:r>
              <a:rPr sz="2800" b="1"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10" dirty="0">
                <a:latin typeface="Times New Roman"/>
                <a:cs typeface="Times New Roman"/>
              </a:rPr>
              <a:t>water</a:t>
            </a:r>
            <a:r>
              <a:rPr sz="2800" b="1" spc="-5" dirty="0">
                <a:latin typeface="Times New Roman"/>
                <a:cs typeface="Times New Roman"/>
              </a:rPr>
              <a:t> evaporates</a:t>
            </a:r>
            <a:r>
              <a:rPr sz="2800" b="1" dirty="0">
                <a:latin typeface="Times New Roman"/>
                <a:cs typeface="Times New Roman"/>
              </a:rPr>
              <a:t> and </a:t>
            </a:r>
            <a:r>
              <a:rPr sz="2800" b="1" spc="5" dirty="0">
                <a:latin typeface="Times New Roman"/>
                <a:cs typeface="Times New Roman"/>
              </a:rPr>
              <a:t> </a:t>
            </a:r>
            <a:r>
              <a:rPr sz="2800" b="1" spc="-15" dirty="0">
                <a:latin typeface="Times New Roman"/>
                <a:cs typeface="Times New Roman"/>
              </a:rPr>
              <a:t>results</a:t>
            </a:r>
            <a:r>
              <a:rPr sz="2800" b="1" spc="-10" dirty="0">
                <a:latin typeface="Times New Roman"/>
                <a:cs typeface="Times New Roman"/>
              </a:rPr>
              <a:t> </a:t>
            </a:r>
            <a:r>
              <a:rPr sz="2800" b="1" dirty="0">
                <a:latin typeface="Times New Roman"/>
                <a:cs typeface="Times New Roman"/>
              </a:rPr>
              <a:t>in</a:t>
            </a:r>
            <a:r>
              <a:rPr sz="2800" b="1" spc="5" dirty="0">
                <a:latin typeface="Times New Roman"/>
                <a:cs typeface="Times New Roman"/>
              </a:rPr>
              <a:t> </a:t>
            </a:r>
            <a:r>
              <a:rPr sz="2800" b="1" dirty="0">
                <a:latin typeface="Times New Roman"/>
                <a:cs typeface="Times New Roman"/>
              </a:rPr>
              <a:t>a</a:t>
            </a:r>
            <a:r>
              <a:rPr sz="2800" b="1" spc="5" dirty="0">
                <a:latin typeface="Times New Roman"/>
                <a:cs typeface="Times New Roman"/>
              </a:rPr>
              <a:t> </a:t>
            </a:r>
            <a:r>
              <a:rPr sz="2800" b="1" spc="-10" dirty="0">
                <a:latin typeface="Times New Roman"/>
                <a:cs typeface="Times New Roman"/>
              </a:rPr>
              <a:t>reduction</a:t>
            </a:r>
            <a:r>
              <a:rPr sz="2800" b="1" spc="-5" dirty="0">
                <a:latin typeface="Times New Roman"/>
                <a:cs typeface="Times New Roman"/>
              </a:rPr>
              <a:t> </a:t>
            </a:r>
            <a:r>
              <a:rPr sz="2800" b="1" dirty="0">
                <a:latin typeface="Times New Roman"/>
                <a:cs typeface="Times New Roman"/>
              </a:rPr>
              <a:t>of</a:t>
            </a:r>
            <a:r>
              <a:rPr sz="2800" b="1" spc="5" dirty="0">
                <a:latin typeface="Times New Roman"/>
                <a:cs typeface="Times New Roman"/>
              </a:rPr>
              <a:t> volume</a:t>
            </a:r>
            <a:r>
              <a:rPr sz="2800" spc="5" dirty="0">
                <a:latin typeface="Times New Roman"/>
                <a:cs typeface="Times New Roman"/>
              </a:rPr>
              <a:t>,</a:t>
            </a:r>
            <a:r>
              <a:rPr sz="2800" spc="10" dirty="0">
                <a:latin typeface="Times New Roman"/>
                <a:cs typeface="Times New Roman"/>
              </a:rPr>
              <a:t> </a:t>
            </a:r>
            <a:r>
              <a:rPr sz="2800" spc="-5" dirty="0">
                <a:latin typeface="Times New Roman"/>
                <a:cs typeface="Times New Roman"/>
              </a:rPr>
              <a:t>this</a:t>
            </a:r>
            <a:r>
              <a:rPr sz="2800" dirty="0">
                <a:latin typeface="Times New Roman"/>
                <a:cs typeface="Times New Roman"/>
              </a:rPr>
              <a:t> </a:t>
            </a:r>
            <a:r>
              <a:rPr sz="2800" spc="-10" dirty="0">
                <a:latin typeface="Times New Roman"/>
                <a:cs typeface="Times New Roman"/>
              </a:rPr>
              <a:t>causes</a:t>
            </a:r>
            <a:r>
              <a:rPr sz="2800" spc="-5" dirty="0">
                <a:latin typeface="Times New Roman"/>
                <a:cs typeface="Times New Roman"/>
              </a:rPr>
              <a:t> </a:t>
            </a:r>
            <a:r>
              <a:rPr sz="2800" dirty="0">
                <a:latin typeface="Times New Roman"/>
                <a:cs typeface="Times New Roman"/>
              </a:rPr>
              <a:t>the </a:t>
            </a:r>
            <a:r>
              <a:rPr sz="2800" spc="5" dirty="0">
                <a:latin typeface="Times New Roman"/>
                <a:cs typeface="Times New Roman"/>
              </a:rPr>
              <a:t> </a:t>
            </a:r>
            <a:r>
              <a:rPr sz="2800" spc="-5" dirty="0">
                <a:latin typeface="Times New Roman"/>
                <a:cs typeface="Times New Roman"/>
              </a:rPr>
              <a:t>concrete </a:t>
            </a:r>
            <a:r>
              <a:rPr sz="2800" dirty="0">
                <a:latin typeface="Times New Roman"/>
                <a:cs typeface="Times New Roman"/>
              </a:rPr>
              <a:t>on the </a:t>
            </a:r>
            <a:r>
              <a:rPr sz="2800" spc="-10" dirty="0">
                <a:latin typeface="Times New Roman"/>
                <a:cs typeface="Times New Roman"/>
              </a:rPr>
              <a:t>surface </a:t>
            </a:r>
            <a:r>
              <a:rPr sz="2800" dirty="0">
                <a:latin typeface="Times New Roman"/>
                <a:cs typeface="Times New Roman"/>
              </a:rPr>
              <a:t>to </a:t>
            </a:r>
            <a:r>
              <a:rPr sz="2800" spc="-5" dirty="0">
                <a:latin typeface="Times New Roman"/>
                <a:cs typeface="Times New Roman"/>
              </a:rPr>
              <a:t>collapse. </a:t>
            </a:r>
            <a:r>
              <a:rPr sz="2800" dirty="0">
                <a:latin typeface="Times New Roman"/>
                <a:cs typeface="Times New Roman"/>
              </a:rPr>
              <a:t>It </a:t>
            </a:r>
            <a:r>
              <a:rPr sz="2800" spc="-10" dirty="0">
                <a:latin typeface="Times New Roman"/>
                <a:cs typeface="Times New Roman"/>
              </a:rPr>
              <a:t>can </a:t>
            </a:r>
            <a:r>
              <a:rPr sz="2800" dirty="0">
                <a:latin typeface="Times New Roman"/>
                <a:cs typeface="Times New Roman"/>
              </a:rPr>
              <a:t>be </a:t>
            </a:r>
            <a:r>
              <a:rPr sz="2800" spc="-5" dirty="0">
                <a:latin typeface="Times New Roman"/>
                <a:cs typeface="Times New Roman"/>
              </a:rPr>
              <a:t>reduced </a:t>
            </a:r>
            <a:r>
              <a:rPr sz="2800" dirty="0">
                <a:latin typeface="Times New Roman"/>
                <a:cs typeface="Times New Roman"/>
              </a:rPr>
              <a:t>by </a:t>
            </a:r>
            <a:r>
              <a:rPr sz="2800" spc="5" dirty="0">
                <a:latin typeface="Times New Roman"/>
                <a:cs typeface="Times New Roman"/>
              </a:rPr>
              <a:t> </a:t>
            </a:r>
            <a:r>
              <a:rPr sz="2800" b="1" spc="-5" dirty="0">
                <a:latin typeface="Times New Roman"/>
                <a:cs typeface="Times New Roman"/>
              </a:rPr>
              <a:t>covering</a:t>
            </a:r>
            <a:r>
              <a:rPr sz="2800" b="1" dirty="0">
                <a:latin typeface="Times New Roman"/>
                <a:cs typeface="Times New Roman"/>
              </a:rPr>
              <a:t> the</a:t>
            </a:r>
            <a:r>
              <a:rPr sz="2800" b="1" spc="5" dirty="0">
                <a:latin typeface="Times New Roman"/>
                <a:cs typeface="Times New Roman"/>
              </a:rPr>
              <a:t> </a:t>
            </a:r>
            <a:r>
              <a:rPr sz="2800" b="1" spc="-5" dirty="0">
                <a:latin typeface="Times New Roman"/>
                <a:cs typeface="Times New Roman"/>
              </a:rPr>
              <a:t>surface</a:t>
            </a:r>
            <a:r>
              <a:rPr sz="2800" b="1" dirty="0">
                <a:latin typeface="Times New Roman"/>
                <a:cs typeface="Times New Roman"/>
              </a:rPr>
              <a:t> </a:t>
            </a:r>
            <a:r>
              <a:rPr sz="2800" spc="-5" dirty="0">
                <a:latin typeface="Times New Roman"/>
                <a:cs typeface="Times New Roman"/>
              </a:rPr>
              <a:t>with</a:t>
            </a:r>
            <a:r>
              <a:rPr sz="2800" dirty="0">
                <a:latin typeface="Times New Roman"/>
                <a:cs typeface="Times New Roman"/>
              </a:rPr>
              <a:t> polyethylene</a:t>
            </a:r>
            <a:r>
              <a:rPr sz="2800" spc="5" dirty="0">
                <a:latin typeface="Times New Roman"/>
                <a:cs typeface="Times New Roman"/>
              </a:rPr>
              <a:t> </a:t>
            </a:r>
            <a:r>
              <a:rPr sz="2800" spc="-5" dirty="0">
                <a:latin typeface="Times New Roman"/>
                <a:cs typeface="Times New Roman"/>
              </a:rPr>
              <a:t>sheeting </a:t>
            </a:r>
            <a:r>
              <a:rPr sz="2800" dirty="0">
                <a:latin typeface="Times New Roman"/>
                <a:cs typeface="Times New Roman"/>
              </a:rPr>
              <a:t> </a:t>
            </a:r>
            <a:r>
              <a:rPr sz="2800" spc="-10" dirty="0">
                <a:latin typeface="Times New Roman"/>
                <a:cs typeface="Times New Roman"/>
              </a:rPr>
              <a:t>immediately</a:t>
            </a:r>
            <a:r>
              <a:rPr sz="2800" dirty="0">
                <a:latin typeface="Times New Roman"/>
                <a:cs typeface="Times New Roman"/>
              </a:rPr>
              <a:t> </a:t>
            </a:r>
            <a:r>
              <a:rPr sz="2800" spc="-5" dirty="0">
                <a:latin typeface="Times New Roman"/>
                <a:cs typeface="Times New Roman"/>
              </a:rPr>
              <a:t>after</a:t>
            </a:r>
            <a:r>
              <a:rPr sz="2800" spc="-10" dirty="0">
                <a:latin typeface="Times New Roman"/>
                <a:cs typeface="Times New Roman"/>
              </a:rPr>
              <a:t> </a:t>
            </a:r>
            <a:r>
              <a:rPr sz="2800" dirty="0">
                <a:latin typeface="Times New Roman"/>
                <a:cs typeface="Times New Roman"/>
              </a:rPr>
              <a:t>it is</a:t>
            </a:r>
            <a:r>
              <a:rPr sz="2800" spc="-5" dirty="0">
                <a:latin typeface="Times New Roman"/>
                <a:cs typeface="Times New Roman"/>
              </a:rPr>
              <a:t> poured.</a:t>
            </a:r>
            <a:endParaRPr sz="2800" dirty="0">
              <a:latin typeface="Times New Roman"/>
              <a:cs typeface="Times New Roman"/>
            </a:endParaRPr>
          </a:p>
        </p:txBody>
      </p:sp>
    </p:spTree>
    <p:extLst>
      <p:ext uri="{BB962C8B-B14F-4D97-AF65-F5344CB8AC3E}">
        <p14:creationId xmlns:p14="http://schemas.microsoft.com/office/powerpoint/2010/main" val="157035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3C17-420B-4DC1-B9B4-3D9340B798E1}"/>
              </a:ext>
            </a:extLst>
          </p:cNvPr>
          <p:cNvSpPr>
            <a:spLocks noGrp="1"/>
          </p:cNvSpPr>
          <p:nvPr>
            <p:ph type="title"/>
          </p:nvPr>
        </p:nvSpPr>
        <p:spPr/>
        <p:txBody>
          <a:bodyPr/>
          <a:lstStyle/>
          <a:p>
            <a:r>
              <a:rPr lang="en-IN" dirty="0"/>
              <a:t>WATER CONTENT</a:t>
            </a:r>
          </a:p>
        </p:txBody>
      </p:sp>
      <p:sp>
        <p:nvSpPr>
          <p:cNvPr id="3" name="Content Placeholder 2">
            <a:extLst>
              <a:ext uri="{FF2B5EF4-FFF2-40B4-BE49-F238E27FC236}">
                <a16:creationId xmlns:a16="http://schemas.microsoft.com/office/drawing/2014/main" id="{6269A542-347F-4CBF-85B3-AA0E9F3EDEA8}"/>
              </a:ext>
            </a:extLst>
          </p:cNvPr>
          <p:cNvSpPr>
            <a:spLocks noGrp="1"/>
          </p:cNvSpPr>
          <p:nvPr>
            <p:ph idx="1"/>
          </p:nvPr>
        </p:nvSpPr>
        <p:spPr/>
        <p:txBody>
          <a:bodyPr/>
          <a:lstStyle/>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More the water cement ratio more will be workability of concrete. Since by simply adding water the inter particle lubrication is increased. </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High water content results in a higher fluidity and greater workability. </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Increased water content also results in bleeding. </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Another effect of increased water content can also be that cement slurry will escape through joints of formwork.</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8362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80839" y="520700"/>
            <a:ext cx="3820160"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Plastic</a:t>
            </a:r>
            <a:r>
              <a:rPr sz="4000" spc="-65" dirty="0"/>
              <a:t> </a:t>
            </a:r>
            <a:r>
              <a:rPr sz="4000" spc="-5" dirty="0"/>
              <a:t>Shrinkage</a:t>
            </a:r>
            <a:endParaRPr sz="4000"/>
          </a:p>
        </p:txBody>
      </p:sp>
      <p:pic>
        <p:nvPicPr>
          <p:cNvPr id="3" name="object 3"/>
          <p:cNvPicPr/>
          <p:nvPr/>
        </p:nvPicPr>
        <p:blipFill>
          <a:blip r:embed="rId2" cstate="print"/>
          <a:stretch>
            <a:fillRect/>
          </a:stretch>
        </p:blipFill>
        <p:spPr>
          <a:xfrm>
            <a:off x="1442719" y="2060575"/>
            <a:ext cx="4648200" cy="2432050"/>
          </a:xfrm>
          <a:prstGeom prst="rect">
            <a:avLst/>
          </a:prstGeom>
        </p:spPr>
      </p:pic>
      <p:pic>
        <p:nvPicPr>
          <p:cNvPr id="4" name="object 4"/>
          <p:cNvPicPr/>
          <p:nvPr/>
        </p:nvPicPr>
        <p:blipFill>
          <a:blip r:embed="rId3" cstate="print"/>
          <a:stretch>
            <a:fillRect/>
          </a:stretch>
        </p:blipFill>
        <p:spPr>
          <a:xfrm>
            <a:off x="7625081" y="3205038"/>
            <a:ext cx="3124200" cy="3060700"/>
          </a:xfrm>
          <a:prstGeom prst="rect">
            <a:avLst/>
          </a:prstGeom>
        </p:spPr>
      </p:pic>
    </p:spTree>
    <p:extLst>
      <p:ext uri="{BB962C8B-B14F-4D97-AF65-F5344CB8AC3E}">
        <p14:creationId xmlns:p14="http://schemas.microsoft.com/office/powerpoint/2010/main" val="36574453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8241" y="242570"/>
            <a:ext cx="2254885" cy="635000"/>
          </a:xfrm>
          <a:prstGeom prst="rect">
            <a:avLst/>
          </a:prstGeom>
        </p:spPr>
        <p:txBody>
          <a:bodyPr vert="horz" wrap="square" lIns="0" tIns="12700" rIns="0" bIns="0" rtlCol="0" anchor="b">
            <a:spAutoFit/>
          </a:bodyPr>
          <a:lstStyle/>
          <a:p>
            <a:pPr marL="12700">
              <a:lnSpc>
                <a:spcPct val="100000"/>
              </a:lnSpc>
              <a:spcBef>
                <a:spcPts val="100"/>
              </a:spcBef>
            </a:pPr>
            <a:r>
              <a:rPr sz="4000" spc="-20" dirty="0"/>
              <a:t>S</a:t>
            </a:r>
            <a:r>
              <a:rPr sz="4000" spc="-5" dirty="0"/>
              <a:t>h</a:t>
            </a:r>
            <a:r>
              <a:rPr sz="4000" dirty="0"/>
              <a:t>ri</a:t>
            </a:r>
            <a:r>
              <a:rPr sz="4000" spc="-5" dirty="0"/>
              <a:t>n</a:t>
            </a:r>
            <a:r>
              <a:rPr sz="4000" dirty="0"/>
              <a:t>ka</a:t>
            </a:r>
            <a:r>
              <a:rPr sz="4000" spc="5" dirty="0"/>
              <a:t>g</a:t>
            </a:r>
            <a:r>
              <a:rPr sz="4000" dirty="0"/>
              <a:t>e</a:t>
            </a:r>
            <a:endParaRPr sz="4000"/>
          </a:p>
        </p:txBody>
      </p:sp>
      <p:sp>
        <p:nvSpPr>
          <p:cNvPr id="3" name="object 3"/>
          <p:cNvSpPr txBox="1"/>
          <p:nvPr/>
        </p:nvSpPr>
        <p:spPr>
          <a:xfrm>
            <a:off x="1240404" y="1780760"/>
            <a:ext cx="10034546" cy="4306307"/>
          </a:xfrm>
          <a:prstGeom prst="rect">
            <a:avLst/>
          </a:prstGeom>
        </p:spPr>
        <p:txBody>
          <a:bodyPr vert="horz" wrap="square" lIns="0" tIns="12700" rIns="0" bIns="0" rtlCol="0">
            <a:spAutoFit/>
          </a:bodyPr>
          <a:lstStyle/>
          <a:p>
            <a:pPr marL="12700" marR="7620" algn="just">
              <a:spcBef>
                <a:spcPts val="100"/>
              </a:spcBef>
            </a:pPr>
            <a:r>
              <a:rPr sz="2400" b="1" spc="-5" dirty="0">
                <a:latin typeface="Times New Roman"/>
                <a:cs typeface="Times New Roman"/>
              </a:rPr>
              <a:t>Drying shrinkage </a:t>
            </a:r>
            <a:r>
              <a:rPr sz="2400" dirty="0">
                <a:latin typeface="Times New Roman"/>
                <a:cs typeface="Times New Roman"/>
              </a:rPr>
              <a:t>is the </a:t>
            </a:r>
            <a:r>
              <a:rPr sz="2400" spc="-5" dirty="0">
                <a:latin typeface="Times New Roman"/>
                <a:cs typeface="Times New Roman"/>
              </a:rPr>
              <a:t>ever </a:t>
            </a:r>
            <a:r>
              <a:rPr sz="2400" dirty="0">
                <a:latin typeface="Times New Roman"/>
                <a:cs typeface="Times New Roman"/>
              </a:rPr>
              <a:t>lasting process </a:t>
            </a:r>
            <a:r>
              <a:rPr sz="2400" spc="-5" dirty="0">
                <a:latin typeface="Times New Roman"/>
                <a:cs typeface="Times New Roman"/>
              </a:rPr>
              <a:t>for </a:t>
            </a:r>
            <a:r>
              <a:rPr sz="2400" dirty="0">
                <a:latin typeface="Times New Roman"/>
                <a:cs typeface="Times New Roman"/>
              </a:rPr>
              <a:t>concrete </a:t>
            </a:r>
            <a:r>
              <a:rPr sz="2400" spc="-5" dirty="0">
                <a:latin typeface="Times New Roman"/>
                <a:cs typeface="Times New Roman"/>
              </a:rPr>
              <a:t>within </a:t>
            </a:r>
            <a:r>
              <a:rPr sz="2400" dirty="0">
                <a:latin typeface="Times New Roman"/>
                <a:cs typeface="Times New Roman"/>
              </a:rPr>
              <a:t> drying conditions. </a:t>
            </a:r>
            <a:r>
              <a:rPr sz="2400" b="1" spc="-5" dirty="0">
                <a:latin typeface="Times New Roman"/>
                <a:cs typeface="Times New Roman"/>
              </a:rPr>
              <a:t>The loss </a:t>
            </a:r>
            <a:r>
              <a:rPr sz="2400" b="1" dirty="0">
                <a:latin typeface="Times New Roman"/>
                <a:cs typeface="Times New Roman"/>
              </a:rPr>
              <a:t>of </a:t>
            </a:r>
            <a:r>
              <a:rPr sz="2400" b="1" spc="-5" dirty="0">
                <a:latin typeface="Times New Roman"/>
                <a:cs typeface="Times New Roman"/>
              </a:rPr>
              <a:t>water within the </a:t>
            </a:r>
            <a:r>
              <a:rPr sz="2400" b="1" dirty="0">
                <a:latin typeface="Times New Roman"/>
                <a:cs typeface="Times New Roman"/>
              </a:rPr>
              <a:t>gel </a:t>
            </a:r>
            <a:r>
              <a:rPr sz="2400" b="1" spc="-15" dirty="0">
                <a:latin typeface="Times New Roman"/>
                <a:cs typeface="Times New Roman"/>
              </a:rPr>
              <a:t>pores </a:t>
            </a:r>
            <a:r>
              <a:rPr sz="2400" b="1" dirty="0">
                <a:latin typeface="Times New Roman"/>
                <a:cs typeface="Times New Roman"/>
              </a:rPr>
              <a:t>of </a:t>
            </a:r>
            <a:r>
              <a:rPr sz="2400" b="1" spc="-5" dirty="0">
                <a:latin typeface="Times New Roman"/>
                <a:cs typeface="Times New Roman"/>
              </a:rPr>
              <a:t>the </a:t>
            </a:r>
            <a:r>
              <a:rPr sz="2400" b="1" spc="-10" dirty="0">
                <a:latin typeface="Times New Roman"/>
                <a:cs typeface="Times New Roman"/>
              </a:rPr>
              <a:t>concrete</a:t>
            </a:r>
            <a:r>
              <a:rPr sz="2400" b="1" dirty="0">
                <a:latin typeface="Times New Roman"/>
                <a:cs typeface="Times New Roman"/>
              </a:rPr>
              <a:t> is </a:t>
            </a:r>
            <a:r>
              <a:rPr sz="2400" b="1" spc="-10" dirty="0">
                <a:latin typeface="Times New Roman"/>
                <a:cs typeface="Times New Roman"/>
              </a:rPr>
              <a:t>what</a:t>
            </a:r>
            <a:r>
              <a:rPr sz="2400" b="1" dirty="0">
                <a:latin typeface="Times New Roman"/>
                <a:cs typeface="Times New Roman"/>
              </a:rPr>
              <a:t> </a:t>
            </a:r>
            <a:r>
              <a:rPr sz="2400" b="1" spc="-5" dirty="0">
                <a:latin typeface="Times New Roman"/>
                <a:cs typeface="Times New Roman"/>
              </a:rPr>
              <a:t>causes</a:t>
            </a:r>
            <a:r>
              <a:rPr sz="2400" b="1" dirty="0">
                <a:latin typeface="Times New Roman"/>
                <a:cs typeface="Times New Roman"/>
              </a:rPr>
              <a:t> the</a:t>
            </a:r>
            <a:r>
              <a:rPr sz="2400" b="1" spc="-5" dirty="0">
                <a:latin typeface="Times New Roman"/>
                <a:cs typeface="Times New Roman"/>
              </a:rPr>
              <a:t> </a:t>
            </a:r>
            <a:r>
              <a:rPr sz="2400" b="1" spc="-10" dirty="0">
                <a:latin typeface="Times New Roman"/>
                <a:cs typeface="Times New Roman"/>
              </a:rPr>
              <a:t>concrete</a:t>
            </a:r>
            <a:r>
              <a:rPr sz="2400" b="1" dirty="0">
                <a:latin typeface="Times New Roman"/>
                <a:cs typeface="Times New Roman"/>
              </a:rPr>
              <a:t> to </a:t>
            </a:r>
            <a:r>
              <a:rPr sz="2400" b="1" spc="-5" dirty="0">
                <a:latin typeface="Times New Roman"/>
                <a:cs typeface="Times New Roman"/>
              </a:rPr>
              <a:t>shrink.</a:t>
            </a:r>
            <a:endParaRPr sz="2400" dirty="0">
              <a:latin typeface="Times New Roman"/>
              <a:cs typeface="Times New Roman"/>
            </a:endParaRPr>
          </a:p>
          <a:p>
            <a:pPr marL="12700" algn="just">
              <a:spcBef>
                <a:spcPts val="600"/>
              </a:spcBef>
            </a:pPr>
            <a:r>
              <a:rPr sz="2400" dirty="0">
                <a:latin typeface="Times New Roman"/>
                <a:cs typeface="Times New Roman"/>
              </a:rPr>
              <a:t>The</a:t>
            </a:r>
            <a:r>
              <a:rPr sz="2400" spc="-5" dirty="0">
                <a:latin typeface="Times New Roman"/>
                <a:cs typeface="Times New Roman"/>
              </a:rPr>
              <a:t> </a:t>
            </a:r>
            <a:r>
              <a:rPr sz="2400" b="1" spc="-5" dirty="0">
                <a:latin typeface="Times New Roman"/>
                <a:cs typeface="Times New Roman"/>
              </a:rPr>
              <a:t>finer</a:t>
            </a:r>
            <a:r>
              <a:rPr sz="2400" b="1" spc="-50" dirty="0">
                <a:latin typeface="Times New Roman"/>
                <a:cs typeface="Times New Roman"/>
              </a:rPr>
              <a:t> </a:t>
            </a:r>
            <a:r>
              <a:rPr sz="2400" b="1" spc="-5" dirty="0">
                <a:latin typeface="Times New Roman"/>
                <a:cs typeface="Times New Roman"/>
              </a:rPr>
              <a:t>the</a:t>
            </a:r>
            <a:r>
              <a:rPr sz="2400" b="1" dirty="0">
                <a:latin typeface="Times New Roman"/>
                <a:cs typeface="Times New Roman"/>
              </a:rPr>
              <a:t> gel</a:t>
            </a:r>
            <a:r>
              <a:rPr sz="2400" b="1" spc="10" dirty="0">
                <a:latin typeface="Times New Roman"/>
                <a:cs typeface="Times New Roman"/>
              </a:rPr>
              <a:t> </a:t>
            </a:r>
            <a:r>
              <a:rPr sz="2400" dirty="0">
                <a:latin typeface="Times New Roman"/>
                <a:cs typeface="Times New Roman"/>
              </a:rPr>
              <a:t>within the pores,</a:t>
            </a:r>
            <a:r>
              <a:rPr sz="2400" spc="-5" dirty="0">
                <a:latin typeface="Times New Roman"/>
                <a:cs typeface="Times New Roman"/>
              </a:rPr>
              <a:t> </a:t>
            </a:r>
            <a:r>
              <a:rPr sz="2400" dirty="0">
                <a:latin typeface="Times New Roman"/>
                <a:cs typeface="Times New Roman"/>
              </a:rPr>
              <a:t>the </a:t>
            </a:r>
            <a:r>
              <a:rPr sz="2400" spc="-10" dirty="0">
                <a:latin typeface="Times New Roman"/>
                <a:cs typeface="Times New Roman"/>
              </a:rPr>
              <a:t>more </a:t>
            </a:r>
            <a:r>
              <a:rPr sz="2400" spc="-5" dirty="0">
                <a:latin typeface="Times New Roman"/>
                <a:cs typeface="Times New Roman"/>
              </a:rPr>
              <a:t>shrinkage</a:t>
            </a:r>
            <a:r>
              <a:rPr sz="2400" dirty="0">
                <a:latin typeface="Times New Roman"/>
                <a:cs typeface="Times New Roman"/>
              </a:rPr>
              <a:t> there </a:t>
            </a:r>
            <a:r>
              <a:rPr sz="2400" spc="-5" dirty="0">
                <a:latin typeface="Times New Roman"/>
                <a:cs typeface="Times New Roman"/>
              </a:rPr>
              <a:t>is.</a:t>
            </a:r>
            <a:endParaRPr sz="2400" dirty="0">
              <a:latin typeface="Times New Roman"/>
              <a:cs typeface="Times New Roman"/>
            </a:endParaRPr>
          </a:p>
          <a:p>
            <a:pPr marL="12700" marR="5080" indent="99060" algn="just">
              <a:spcBef>
                <a:spcPts val="600"/>
              </a:spcBef>
            </a:pPr>
            <a:r>
              <a:rPr sz="2400" b="1" spc="-5" dirty="0">
                <a:latin typeface="Times New Roman"/>
                <a:cs typeface="Times New Roman"/>
              </a:rPr>
              <a:t>Autogenous shrinkage </a:t>
            </a:r>
            <a:r>
              <a:rPr sz="2400" dirty="0">
                <a:latin typeface="Times New Roman"/>
                <a:cs typeface="Times New Roman"/>
              </a:rPr>
              <a:t>is </a:t>
            </a:r>
            <a:r>
              <a:rPr sz="2400" spc="-10" dirty="0">
                <a:latin typeface="Times New Roman"/>
                <a:cs typeface="Times New Roman"/>
              </a:rPr>
              <a:t>most </a:t>
            </a:r>
            <a:r>
              <a:rPr sz="2400" dirty="0">
                <a:latin typeface="Times New Roman"/>
                <a:cs typeface="Times New Roman"/>
              </a:rPr>
              <a:t>prevalent within the concrete in </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interior</a:t>
            </a:r>
            <a:r>
              <a:rPr sz="2400" spc="5" dirty="0">
                <a:latin typeface="Times New Roman"/>
                <a:cs typeface="Times New Roman"/>
              </a:rPr>
              <a:t> </a:t>
            </a:r>
            <a:r>
              <a:rPr sz="2400" dirty="0">
                <a:latin typeface="Times New Roman"/>
                <a:cs typeface="Times New Roman"/>
              </a:rPr>
              <a:t>of</a:t>
            </a:r>
            <a:r>
              <a:rPr sz="2400" spc="5" dirty="0">
                <a:latin typeface="Times New Roman"/>
                <a:cs typeface="Times New Roman"/>
              </a:rPr>
              <a:t> </a:t>
            </a:r>
            <a:r>
              <a:rPr sz="2400" dirty="0">
                <a:latin typeface="Times New Roman"/>
                <a:cs typeface="Times New Roman"/>
              </a:rPr>
              <a:t>a</a:t>
            </a:r>
            <a:r>
              <a:rPr sz="2400" spc="5" dirty="0">
                <a:latin typeface="Times New Roman"/>
                <a:cs typeface="Times New Roman"/>
              </a:rPr>
              <a:t> </a:t>
            </a:r>
            <a:r>
              <a:rPr sz="2400" spc="-5" dirty="0">
                <a:latin typeface="Times New Roman"/>
                <a:cs typeface="Times New Roman"/>
              </a:rPr>
              <a:t>dam.</a:t>
            </a:r>
            <a:r>
              <a:rPr sz="2400" dirty="0">
                <a:latin typeface="Times New Roman"/>
                <a:cs typeface="Times New Roman"/>
              </a:rPr>
              <a:t> </a:t>
            </a:r>
            <a:r>
              <a:rPr sz="2400" b="1" spc="-5" dirty="0">
                <a:latin typeface="Times New Roman"/>
                <a:cs typeface="Times New Roman"/>
              </a:rPr>
              <a:t>When</a:t>
            </a:r>
            <a:r>
              <a:rPr sz="2400" b="1" dirty="0">
                <a:latin typeface="Times New Roman"/>
                <a:cs typeface="Times New Roman"/>
              </a:rPr>
              <a:t> </a:t>
            </a:r>
            <a:r>
              <a:rPr sz="2400" b="1" spc="-5" dirty="0">
                <a:latin typeface="Times New Roman"/>
                <a:cs typeface="Times New Roman"/>
              </a:rPr>
              <a:t>the</a:t>
            </a:r>
            <a:r>
              <a:rPr sz="2400" b="1" dirty="0">
                <a:latin typeface="Times New Roman"/>
                <a:cs typeface="Times New Roman"/>
              </a:rPr>
              <a:t> </a:t>
            </a:r>
            <a:r>
              <a:rPr sz="2400" b="1" spc="-10" dirty="0">
                <a:latin typeface="Times New Roman"/>
                <a:cs typeface="Times New Roman"/>
              </a:rPr>
              <a:t>temperature</a:t>
            </a:r>
            <a:r>
              <a:rPr sz="2400" b="1" spc="-5" dirty="0">
                <a:latin typeface="Times New Roman"/>
                <a:cs typeface="Times New Roman"/>
              </a:rPr>
              <a:t> </a:t>
            </a:r>
            <a:r>
              <a:rPr sz="2400" b="1" dirty="0">
                <a:latin typeface="Times New Roman"/>
                <a:cs typeface="Times New Roman"/>
              </a:rPr>
              <a:t>is</a:t>
            </a:r>
            <a:r>
              <a:rPr sz="2400" b="1" spc="5" dirty="0">
                <a:latin typeface="Times New Roman"/>
                <a:cs typeface="Times New Roman"/>
              </a:rPr>
              <a:t> </a:t>
            </a:r>
            <a:r>
              <a:rPr sz="2400" b="1" spc="-5" dirty="0">
                <a:latin typeface="Times New Roman"/>
                <a:cs typeface="Times New Roman"/>
              </a:rPr>
              <a:t>constant shrinkage </a:t>
            </a:r>
            <a:r>
              <a:rPr sz="2400" b="1" dirty="0">
                <a:latin typeface="Times New Roman"/>
                <a:cs typeface="Times New Roman"/>
              </a:rPr>
              <a:t>may </a:t>
            </a:r>
            <a:r>
              <a:rPr sz="2400" b="1" spc="-40" dirty="0">
                <a:latin typeface="Times New Roman"/>
                <a:cs typeface="Times New Roman"/>
              </a:rPr>
              <a:t>occur,</a:t>
            </a:r>
            <a:r>
              <a:rPr sz="2400" b="1" spc="-35" dirty="0">
                <a:latin typeface="Times New Roman"/>
                <a:cs typeface="Times New Roman"/>
              </a:rPr>
              <a:t> </a:t>
            </a:r>
            <a:r>
              <a:rPr sz="2400" b="1" spc="-5" dirty="0">
                <a:latin typeface="Times New Roman"/>
                <a:cs typeface="Times New Roman"/>
              </a:rPr>
              <a:t>especially </a:t>
            </a:r>
            <a:r>
              <a:rPr sz="2400" b="1" spc="-10" dirty="0">
                <a:latin typeface="Times New Roman"/>
                <a:cs typeface="Times New Roman"/>
              </a:rPr>
              <a:t>when </a:t>
            </a:r>
            <a:r>
              <a:rPr sz="2400" b="1" spc="-15" dirty="0">
                <a:latin typeface="Times New Roman"/>
                <a:cs typeface="Times New Roman"/>
              </a:rPr>
              <a:t>there</a:t>
            </a:r>
            <a:r>
              <a:rPr sz="2400" b="1" spc="-10" dirty="0">
                <a:latin typeface="Times New Roman"/>
                <a:cs typeface="Times New Roman"/>
              </a:rPr>
              <a:t> </a:t>
            </a:r>
            <a:r>
              <a:rPr sz="2400" b="1" dirty="0">
                <a:latin typeface="Times New Roman"/>
                <a:cs typeface="Times New Roman"/>
              </a:rPr>
              <a:t>is no </a:t>
            </a:r>
            <a:r>
              <a:rPr sz="2400" b="1" spc="-10" dirty="0">
                <a:latin typeface="Times New Roman"/>
                <a:cs typeface="Times New Roman"/>
              </a:rPr>
              <a:t>moisture </a:t>
            </a:r>
            <a:r>
              <a:rPr sz="2400" b="1" spc="-5" dirty="0">
                <a:latin typeface="Times New Roman"/>
                <a:cs typeface="Times New Roman"/>
              </a:rPr>
              <a:t> movement</a:t>
            </a:r>
            <a:endParaRPr sz="2400" dirty="0">
              <a:latin typeface="Times New Roman"/>
              <a:cs typeface="Times New Roman"/>
            </a:endParaRPr>
          </a:p>
          <a:p>
            <a:pPr marL="12700" marR="5080" algn="just">
              <a:spcBef>
                <a:spcPts val="590"/>
              </a:spcBef>
            </a:pPr>
            <a:r>
              <a:rPr sz="2400" b="1" spc="-5" dirty="0">
                <a:latin typeface="Times New Roman"/>
                <a:cs typeface="Times New Roman"/>
              </a:rPr>
              <a:t>Carbonation</a:t>
            </a:r>
            <a:r>
              <a:rPr sz="2400" b="1" dirty="0">
                <a:latin typeface="Times New Roman"/>
                <a:cs typeface="Times New Roman"/>
              </a:rPr>
              <a:t> </a:t>
            </a:r>
            <a:r>
              <a:rPr sz="2400" b="1" spc="-5" dirty="0">
                <a:latin typeface="Times New Roman"/>
                <a:cs typeface="Times New Roman"/>
              </a:rPr>
              <a:t>shrinkage</a:t>
            </a:r>
            <a:r>
              <a:rPr sz="2400" b="1" dirty="0">
                <a:latin typeface="Times New Roman"/>
                <a:cs typeface="Times New Roman"/>
              </a:rPr>
              <a:t> </a:t>
            </a:r>
            <a:r>
              <a:rPr sz="2400" spc="5" dirty="0">
                <a:latin typeface="Times New Roman"/>
                <a:cs typeface="Times New Roman"/>
              </a:rPr>
              <a:t>is</a:t>
            </a:r>
            <a:r>
              <a:rPr sz="2400" spc="10" dirty="0">
                <a:latin typeface="Times New Roman"/>
                <a:cs typeface="Times New Roman"/>
              </a:rPr>
              <a:t> </a:t>
            </a:r>
            <a:r>
              <a:rPr sz="2400" spc="-5" dirty="0">
                <a:latin typeface="Times New Roman"/>
                <a:cs typeface="Times New Roman"/>
              </a:rPr>
              <a:t>where</a:t>
            </a:r>
            <a:r>
              <a:rPr sz="2400" dirty="0">
                <a:latin typeface="Times New Roman"/>
                <a:cs typeface="Times New Roman"/>
              </a:rPr>
              <a:t> carbon</a:t>
            </a:r>
            <a:r>
              <a:rPr sz="2400" spc="5" dirty="0">
                <a:latin typeface="Times New Roman"/>
                <a:cs typeface="Times New Roman"/>
              </a:rPr>
              <a:t> </a:t>
            </a:r>
            <a:r>
              <a:rPr sz="2400" dirty="0">
                <a:latin typeface="Times New Roman"/>
                <a:cs typeface="Times New Roman"/>
              </a:rPr>
              <a:t>dioxide</a:t>
            </a:r>
            <a:r>
              <a:rPr sz="2400" spc="5" dirty="0">
                <a:latin typeface="Times New Roman"/>
                <a:cs typeface="Times New Roman"/>
              </a:rPr>
              <a:t> </a:t>
            </a:r>
            <a:r>
              <a:rPr sz="2400" spc="-5" dirty="0">
                <a:latin typeface="Times New Roman"/>
                <a:cs typeface="Times New Roman"/>
              </a:rPr>
              <a:t>penetrates </a:t>
            </a:r>
            <a:r>
              <a:rPr sz="2400" dirty="0">
                <a:latin typeface="Times New Roman"/>
                <a:cs typeface="Times New Roman"/>
              </a:rPr>
              <a:t> beyond the </a:t>
            </a:r>
            <a:r>
              <a:rPr sz="2400" spc="-5" dirty="0">
                <a:latin typeface="Times New Roman"/>
                <a:cs typeface="Times New Roman"/>
              </a:rPr>
              <a:t>surface </a:t>
            </a:r>
            <a:r>
              <a:rPr sz="2400" dirty="0">
                <a:latin typeface="Times New Roman"/>
                <a:cs typeface="Times New Roman"/>
              </a:rPr>
              <a:t>of the concrete. </a:t>
            </a:r>
            <a:r>
              <a:rPr sz="2400" b="1" spc="-5" dirty="0">
                <a:latin typeface="Times New Roman"/>
                <a:cs typeface="Times New Roman"/>
              </a:rPr>
              <a:t>This </a:t>
            </a:r>
            <a:r>
              <a:rPr sz="2400" b="1" dirty="0">
                <a:latin typeface="Times New Roman"/>
                <a:cs typeface="Times New Roman"/>
              </a:rPr>
              <a:t>also </a:t>
            </a:r>
            <a:r>
              <a:rPr sz="2400" b="1" spc="-5" dirty="0">
                <a:latin typeface="Times New Roman"/>
                <a:cs typeface="Times New Roman"/>
              </a:rPr>
              <a:t>depends </a:t>
            </a:r>
            <a:r>
              <a:rPr sz="2400" b="1" dirty="0">
                <a:latin typeface="Times New Roman"/>
                <a:cs typeface="Times New Roman"/>
              </a:rPr>
              <a:t>on </a:t>
            </a:r>
            <a:r>
              <a:rPr sz="2400" b="1" spc="-5" dirty="0">
                <a:latin typeface="Times New Roman"/>
                <a:cs typeface="Times New Roman"/>
              </a:rPr>
              <a:t>the </a:t>
            </a:r>
            <a:r>
              <a:rPr sz="2400" b="1" dirty="0">
                <a:latin typeface="Times New Roman"/>
                <a:cs typeface="Times New Roman"/>
              </a:rPr>
              <a:t> </a:t>
            </a:r>
            <a:r>
              <a:rPr sz="2400" b="1" spc="-10" dirty="0">
                <a:latin typeface="Times New Roman"/>
                <a:cs typeface="Times New Roman"/>
              </a:rPr>
              <a:t>moisture</a:t>
            </a:r>
            <a:r>
              <a:rPr sz="2400" b="1" spc="-5" dirty="0">
                <a:latin typeface="Times New Roman"/>
                <a:cs typeface="Times New Roman"/>
              </a:rPr>
              <a:t> content</a:t>
            </a:r>
            <a:r>
              <a:rPr sz="2400" b="1" dirty="0">
                <a:latin typeface="Times New Roman"/>
                <a:cs typeface="Times New Roman"/>
              </a:rPr>
              <a:t> </a:t>
            </a:r>
            <a:r>
              <a:rPr sz="2400" b="1" spc="-5" dirty="0">
                <a:latin typeface="Times New Roman"/>
                <a:cs typeface="Times New Roman"/>
              </a:rPr>
              <a:t>and</a:t>
            </a:r>
            <a:r>
              <a:rPr sz="2400" b="1" dirty="0">
                <a:latin typeface="Times New Roman"/>
                <a:cs typeface="Times New Roman"/>
              </a:rPr>
              <a:t> </a:t>
            </a:r>
            <a:r>
              <a:rPr sz="2400" b="1" spc="-5" dirty="0">
                <a:latin typeface="Times New Roman"/>
                <a:cs typeface="Times New Roman"/>
              </a:rPr>
              <a:t>the</a:t>
            </a:r>
            <a:r>
              <a:rPr sz="2400" b="1" dirty="0">
                <a:latin typeface="Times New Roman"/>
                <a:cs typeface="Times New Roman"/>
              </a:rPr>
              <a:t> </a:t>
            </a:r>
            <a:r>
              <a:rPr sz="2400" b="1" spc="-5" dirty="0">
                <a:latin typeface="Times New Roman"/>
                <a:cs typeface="Times New Roman"/>
              </a:rPr>
              <a:t>humidity</a:t>
            </a:r>
            <a:r>
              <a:rPr sz="2400" b="1" dirty="0">
                <a:latin typeface="Times New Roman"/>
                <a:cs typeface="Times New Roman"/>
              </a:rPr>
              <a:t> levels.</a:t>
            </a:r>
            <a:r>
              <a:rPr sz="2400" b="1" spc="5" dirty="0">
                <a:latin typeface="Times New Roman"/>
                <a:cs typeface="Times New Roman"/>
              </a:rPr>
              <a:t> </a:t>
            </a:r>
            <a:r>
              <a:rPr sz="2400" b="1" spc="-5" dirty="0">
                <a:latin typeface="Times New Roman"/>
                <a:cs typeface="Times New Roman"/>
              </a:rPr>
              <a:t>Carbonation </a:t>
            </a:r>
            <a:r>
              <a:rPr sz="2400" b="1" dirty="0">
                <a:latin typeface="Times New Roman"/>
                <a:cs typeface="Times New Roman"/>
              </a:rPr>
              <a:t> </a:t>
            </a:r>
            <a:r>
              <a:rPr sz="2400" b="1" spc="-5" dirty="0">
                <a:latin typeface="Times New Roman"/>
                <a:cs typeface="Times New Roman"/>
              </a:rPr>
              <a:t>shrinkage </a:t>
            </a:r>
            <a:r>
              <a:rPr sz="2400" b="1" spc="5" dirty="0">
                <a:latin typeface="Times New Roman"/>
                <a:cs typeface="Times New Roman"/>
              </a:rPr>
              <a:t>is </a:t>
            </a:r>
            <a:r>
              <a:rPr sz="2400" b="1" spc="-5" dirty="0">
                <a:latin typeface="Times New Roman"/>
                <a:cs typeface="Times New Roman"/>
              </a:rPr>
              <a:t>caused by the disbanding </a:t>
            </a:r>
            <a:r>
              <a:rPr sz="2400" b="1" dirty="0">
                <a:latin typeface="Times New Roman"/>
                <a:cs typeface="Times New Roman"/>
              </a:rPr>
              <a:t>of </a:t>
            </a:r>
            <a:r>
              <a:rPr sz="2400" b="1" spc="-5" dirty="0">
                <a:latin typeface="Times New Roman"/>
                <a:cs typeface="Times New Roman"/>
              </a:rPr>
              <a:t>calcium </a:t>
            </a:r>
            <a:r>
              <a:rPr sz="2400" b="1" spc="-10" dirty="0">
                <a:latin typeface="Times New Roman"/>
                <a:cs typeface="Times New Roman"/>
              </a:rPr>
              <a:t>hydroxide </a:t>
            </a:r>
            <a:r>
              <a:rPr sz="2400" b="1" spc="-5" dirty="0">
                <a:latin typeface="Times New Roman"/>
                <a:cs typeface="Times New Roman"/>
              </a:rPr>
              <a:t> </a:t>
            </a:r>
            <a:r>
              <a:rPr sz="2400" b="1" dirty="0">
                <a:latin typeface="Times New Roman"/>
                <a:cs typeface="Times New Roman"/>
              </a:rPr>
              <a:t>crystals</a:t>
            </a:r>
            <a:r>
              <a:rPr sz="2400" b="1" spc="-5" dirty="0">
                <a:latin typeface="Times New Roman"/>
                <a:cs typeface="Times New Roman"/>
              </a:rPr>
              <a:t> and</a:t>
            </a:r>
            <a:r>
              <a:rPr sz="2400" b="1" spc="-10" dirty="0">
                <a:latin typeface="Times New Roman"/>
                <a:cs typeface="Times New Roman"/>
              </a:rPr>
              <a:t> </a:t>
            </a:r>
            <a:r>
              <a:rPr sz="2400" b="1" spc="-5" dirty="0">
                <a:latin typeface="Times New Roman"/>
                <a:cs typeface="Times New Roman"/>
              </a:rPr>
              <a:t>the</a:t>
            </a:r>
            <a:r>
              <a:rPr sz="2400" b="1" dirty="0">
                <a:latin typeface="Times New Roman"/>
                <a:cs typeface="Times New Roman"/>
              </a:rPr>
              <a:t> </a:t>
            </a:r>
            <a:r>
              <a:rPr sz="2400" b="1" spc="-5" dirty="0">
                <a:latin typeface="Times New Roman"/>
                <a:cs typeface="Times New Roman"/>
              </a:rPr>
              <a:t>evidence</a:t>
            </a:r>
            <a:r>
              <a:rPr sz="2400" b="1" dirty="0">
                <a:latin typeface="Times New Roman"/>
                <a:cs typeface="Times New Roman"/>
              </a:rPr>
              <a:t> of calcium </a:t>
            </a:r>
            <a:r>
              <a:rPr sz="2400" b="1" spc="-5" dirty="0">
                <a:latin typeface="Times New Roman"/>
                <a:cs typeface="Times New Roman"/>
              </a:rPr>
              <a:t>carbonate</a:t>
            </a:r>
            <a:endParaRPr sz="2400" dirty="0">
              <a:latin typeface="Times New Roman"/>
              <a:cs typeface="Times New Roman"/>
            </a:endParaRPr>
          </a:p>
        </p:txBody>
      </p:sp>
    </p:spTree>
    <p:extLst>
      <p:ext uri="{BB962C8B-B14F-4D97-AF65-F5344CB8AC3E}">
        <p14:creationId xmlns:p14="http://schemas.microsoft.com/office/powerpoint/2010/main" val="35437402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45990" y="242570"/>
            <a:ext cx="2698115" cy="756920"/>
          </a:xfrm>
          <a:prstGeom prst="rect">
            <a:avLst/>
          </a:prstGeom>
        </p:spPr>
        <p:txBody>
          <a:bodyPr vert="horz" wrap="square" lIns="0" tIns="12700" rIns="0" bIns="0" rtlCol="0" anchor="b">
            <a:spAutoFit/>
          </a:bodyPr>
          <a:lstStyle/>
          <a:p>
            <a:pPr marL="12700">
              <a:lnSpc>
                <a:spcPct val="100000"/>
              </a:lnSpc>
              <a:spcBef>
                <a:spcPts val="100"/>
              </a:spcBef>
            </a:pPr>
            <a:r>
              <a:rPr spc="-10" dirty="0"/>
              <a:t>Shrinkage</a:t>
            </a:r>
            <a:endParaRPr/>
          </a:p>
        </p:txBody>
      </p:sp>
      <p:pic>
        <p:nvPicPr>
          <p:cNvPr id="3" name="object 3"/>
          <p:cNvPicPr/>
          <p:nvPr/>
        </p:nvPicPr>
        <p:blipFill>
          <a:blip r:embed="rId2" cstate="print"/>
          <a:stretch>
            <a:fillRect/>
          </a:stretch>
        </p:blipFill>
        <p:spPr>
          <a:xfrm>
            <a:off x="1972309" y="1447800"/>
            <a:ext cx="8159750" cy="4724400"/>
          </a:xfrm>
          <a:prstGeom prst="rect">
            <a:avLst/>
          </a:prstGeom>
        </p:spPr>
      </p:pic>
    </p:spTree>
    <p:extLst>
      <p:ext uri="{BB962C8B-B14F-4D97-AF65-F5344CB8AC3E}">
        <p14:creationId xmlns:p14="http://schemas.microsoft.com/office/powerpoint/2010/main" val="4110038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8241" y="242570"/>
            <a:ext cx="2254885" cy="635000"/>
          </a:xfrm>
          <a:prstGeom prst="rect">
            <a:avLst/>
          </a:prstGeom>
        </p:spPr>
        <p:txBody>
          <a:bodyPr vert="horz" wrap="square" lIns="0" tIns="12700" rIns="0" bIns="0" rtlCol="0" anchor="b">
            <a:spAutoFit/>
          </a:bodyPr>
          <a:lstStyle/>
          <a:p>
            <a:pPr marL="12700">
              <a:lnSpc>
                <a:spcPct val="100000"/>
              </a:lnSpc>
              <a:spcBef>
                <a:spcPts val="100"/>
              </a:spcBef>
            </a:pPr>
            <a:r>
              <a:rPr sz="4000" spc="-20" dirty="0"/>
              <a:t>S</a:t>
            </a:r>
            <a:r>
              <a:rPr sz="4000" spc="-5" dirty="0"/>
              <a:t>h</a:t>
            </a:r>
            <a:r>
              <a:rPr sz="4000" dirty="0"/>
              <a:t>ri</a:t>
            </a:r>
            <a:r>
              <a:rPr sz="4000" spc="-5" dirty="0"/>
              <a:t>n</a:t>
            </a:r>
            <a:r>
              <a:rPr sz="4000" dirty="0"/>
              <a:t>ka</a:t>
            </a:r>
            <a:r>
              <a:rPr sz="4000" spc="5" dirty="0"/>
              <a:t>g</a:t>
            </a:r>
            <a:r>
              <a:rPr sz="4000" dirty="0"/>
              <a:t>e</a:t>
            </a:r>
            <a:endParaRPr sz="4000"/>
          </a:p>
        </p:txBody>
      </p:sp>
      <p:sp>
        <p:nvSpPr>
          <p:cNvPr id="3" name="object 3"/>
          <p:cNvSpPr txBox="1">
            <a:spLocks noGrp="1"/>
          </p:cNvSpPr>
          <p:nvPr>
            <p:ph type="body" idx="1"/>
          </p:nvPr>
        </p:nvSpPr>
        <p:spPr>
          <a:prstGeom prst="rect">
            <a:avLst/>
          </a:prstGeom>
        </p:spPr>
        <p:txBody>
          <a:bodyPr vert="horz" wrap="square" lIns="0" tIns="101600" rIns="0" bIns="0" rtlCol="0">
            <a:spAutoFit/>
          </a:bodyPr>
          <a:lstStyle/>
          <a:p>
            <a:pPr marL="12700" algn="just">
              <a:lnSpc>
                <a:spcPct val="100000"/>
              </a:lnSpc>
              <a:spcBef>
                <a:spcPts val="800"/>
              </a:spcBef>
            </a:pPr>
            <a:r>
              <a:rPr spc="-15" dirty="0"/>
              <a:t>F</a:t>
            </a:r>
            <a:r>
              <a:rPr spc="5" dirty="0"/>
              <a:t>a</a:t>
            </a:r>
            <a:r>
              <a:rPr spc="-15" dirty="0"/>
              <a:t>c</a:t>
            </a:r>
            <a:r>
              <a:rPr spc="5" dirty="0"/>
              <a:t>to</a:t>
            </a:r>
            <a:r>
              <a:rPr spc="-15" dirty="0"/>
              <a:t>r</a:t>
            </a:r>
            <a:r>
              <a:rPr dirty="0"/>
              <a:t>s</a:t>
            </a:r>
            <a:r>
              <a:rPr spc="-165" dirty="0"/>
              <a:t> </a:t>
            </a:r>
            <a:r>
              <a:rPr spc="-5" dirty="0"/>
              <a:t>Af</a:t>
            </a:r>
            <a:r>
              <a:rPr spc="5" dirty="0"/>
              <a:t>f</a:t>
            </a:r>
            <a:r>
              <a:rPr spc="-5" dirty="0"/>
              <a:t>e</a:t>
            </a:r>
            <a:r>
              <a:rPr spc="-15" dirty="0"/>
              <a:t>c</a:t>
            </a:r>
            <a:r>
              <a:rPr spc="5" dirty="0"/>
              <a:t>t</a:t>
            </a:r>
            <a:r>
              <a:rPr dirty="0"/>
              <a:t>i</a:t>
            </a:r>
            <a:r>
              <a:rPr spc="-5" dirty="0"/>
              <a:t>n</a:t>
            </a:r>
            <a:r>
              <a:rPr dirty="0"/>
              <a:t>g </a:t>
            </a:r>
            <a:r>
              <a:rPr spc="-5" dirty="0"/>
              <a:t>Shr</a:t>
            </a:r>
            <a:r>
              <a:rPr dirty="0"/>
              <a:t>i</a:t>
            </a:r>
            <a:r>
              <a:rPr spc="-10" dirty="0"/>
              <a:t>n</a:t>
            </a:r>
            <a:r>
              <a:rPr spc="-20" dirty="0"/>
              <a:t>k</a:t>
            </a:r>
            <a:r>
              <a:rPr dirty="0"/>
              <a:t>a</a:t>
            </a:r>
            <a:r>
              <a:rPr spc="5" dirty="0"/>
              <a:t>g</a:t>
            </a:r>
            <a:r>
              <a:rPr dirty="0"/>
              <a:t>e</a:t>
            </a:r>
          </a:p>
          <a:p>
            <a:pPr marL="12700" marR="5080" algn="just">
              <a:lnSpc>
                <a:spcPct val="100000"/>
              </a:lnSpc>
              <a:spcBef>
                <a:spcPts val="600"/>
              </a:spcBef>
            </a:pPr>
            <a:r>
              <a:rPr sz="2400" dirty="0">
                <a:latin typeface="Times New Roman"/>
                <a:cs typeface="Times New Roman"/>
              </a:rPr>
              <a:t>There are </a:t>
            </a:r>
            <a:r>
              <a:rPr sz="2400" spc="-5" dirty="0">
                <a:latin typeface="Times New Roman"/>
                <a:cs typeface="Times New Roman"/>
              </a:rPr>
              <a:t>so </a:t>
            </a:r>
            <a:r>
              <a:rPr sz="2400" spc="-5" dirty="0"/>
              <a:t>many </a:t>
            </a:r>
            <a:r>
              <a:rPr sz="2400" dirty="0"/>
              <a:t>factors </a:t>
            </a:r>
            <a:r>
              <a:rPr sz="2400" dirty="0">
                <a:latin typeface="Times New Roman"/>
                <a:cs typeface="Times New Roman"/>
              </a:rPr>
              <a:t>that </a:t>
            </a:r>
            <a:r>
              <a:rPr sz="2400" spc="-15" dirty="0">
                <a:latin typeface="Times New Roman"/>
                <a:cs typeface="Times New Roman"/>
              </a:rPr>
              <a:t>affect </a:t>
            </a:r>
            <a:r>
              <a:rPr sz="2400" dirty="0">
                <a:latin typeface="Times New Roman"/>
                <a:cs typeface="Times New Roman"/>
              </a:rPr>
              <a:t>the </a:t>
            </a:r>
            <a:r>
              <a:rPr sz="2400" spc="-5" dirty="0">
                <a:latin typeface="Times New Roman"/>
                <a:cs typeface="Times New Roman"/>
              </a:rPr>
              <a:t>shrinkage </a:t>
            </a:r>
            <a:r>
              <a:rPr sz="2400" dirty="0">
                <a:latin typeface="Times New Roman"/>
                <a:cs typeface="Times New Roman"/>
              </a:rPr>
              <a:t>of concrete. </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10" dirty="0">
                <a:latin typeface="Times New Roman"/>
                <a:cs typeface="Times New Roman"/>
              </a:rPr>
              <a:t>most</a:t>
            </a:r>
            <a:r>
              <a:rPr sz="2400" spc="-5" dirty="0">
                <a:latin typeface="Times New Roman"/>
                <a:cs typeface="Times New Roman"/>
              </a:rPr>
              <a:t> important</a:t>
            </a:r>
            <a:r>
              <a:rPr sz="2400" dirty="0">
                <a:latin typeface="Times New Roman"/>
                <a:cs typeface="Times New Roman"/>
              </a:rPr>
              <a:t> </a:t>
            </a:r>
            <a:r>
              <a:rPr sz="2400" spc="-5" dirty="0">
                <a:latin typeface="Times New Roman"/>
                <a:cs typeface="Times New Roman"/>
              </a:rPr>
              <a:t>factor</a:t>
            </a:r>
            <a:r>
              <a:rPr sz="2400" dirty="0">
                <a:latin typeface="Times New Roman"/>
                <a:cs typeface="Times New Roman"/>
              </a:rPr>
              <a:t> is</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5" dirty="0"/>
              <a:t>drying</a:t>
            </a:r>
            <a:r>
              <a:rPr sz="2400" dirty="0"/>
              <a:t> </a:t>
            </a:r>
            <a:r>
              <a:rPr sz="2400" spc="-5" dirty="0"/>
              <a:t>condition</a:t>
            </a:r>
            <a:r>
              <a:rPr sz="2400" spc="590" dirty="0"/>
              <a:t> </a:t>
            </a:r>
            <a:r>
              <a:rPr sz="2400" spc="-5" dirty="0">
                <a:latin typeface="Times New Roman"/>
                <a:cs typeface="Times New Roman"/>
              </a:rPr>
              <a:t>or</a:t>
            </a:r>
            <a:r>
              <a:rPr sz="2400" spc="590" dirty="0">
                <a:latin typeface="Times New Roman"/>
                <a:cs typeface="Times New Roman"/>
              </a:rPr>
              <a:t> </a:t>
            </a:r>
            <a:r>
              <a:rPr sz="2400" dirty="0">
                <a:latin typeface="Times New Roman"/>
                <a:cs typeface="Times New Roman"/>
              </a:rPr>
              <a:t>the </a:t>
            </a:r>
            <a:r>
              <a:rPr sz="2400" spc="5" dirty="0">
                <a:latin typeface="Times New Roman"/>
                <a:cs typeface="Times New Roman"/>
              </a:rPr>
              <a:t> </a:t>
            </a:r>
            <a:r>
              <a:rPr sz="2400" spc="-5" dirty="0">
                <a:latin typeface="Times New Roman"/>
                <a:cs typeface="Times New Roman"/>
              </a:rPr>
              <a:t>humidity</a:t>
            </a:r>
            <a:r>
              <a:rPr sz="2400" dirty="0">
                <a:latin typeface="Times New Roman"/>
                <a:cs typeface="Times New Roman"/>
              </a:rPr>
              <a:t> in</a:t>
            </a:r>
            <a:r>
              <a:rPr sz="2400" spc="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spc="-5" dirty="0">
                <a:latin typeface="Times New Roman"/>
                <a:cs typeface="Times New Roman"/>
              </a:rPr>
              <a:t>atmosphere.</a:t>
            </a:r>
            <a:r>
              <a:rPr sz="2400" dirty="0">
                <a:latin typeface="Times New Roman"/>
                <a:cs typeface="Times New Roman"/>
              </a:rPr>
              <a:t> </a:t>
            </a:r>
            <a:r>
              <a:rPr sz="2400" spc="-5" dirty="0"/>
              <a:t>No</a:t>
            </a:r>
            <a:r>
              <a:rPr sz="2400" dirty="0"/>
              <a:t> </a:t>
            </a:r>
            <a:r>
              <a:rPr sz="2400" spc="-5" dirty="0"/>
              <a:t>shrinkage</a:t>
            </a:r>
            <a:r>
              <a:rPr sz="2400" dirty="0"/>
              <a:t> </a:t>
            </a:r>
            <a:r>
              <a:rPr sz="2400" spc="-5" dirty="0"/>
              <a:t>will</a:t>
            </a:r>
            <a:r>
              <a:rPr sz="2400" dirty="0"/>
              <a:t> </a:t>
            </a:r>
            <a:r>
              <a:rPr sz="2400" spc="-5" dirty="0"/>
              <a:t>occur</a:t>
            </a:r>
            <a:r>
              <a:rPr sz="2400" dirty="0"/>
              <a:t> if</a:t>
            </a:r>
            <a:r>
              <a:rPr sz="2400" spc="5" dirty="0"/>
              <a:t> </a:t>
            </a:r>
            <a:r>
              <a:rPr sz="2400" spc="-5" dirty="0"/>
              <a:t>the </a:t>
            </a:r>
            <a:r>
              <a:rPr sz="2400" dirty="0"/>
              <a:t> </a:t>
            </a:r>
            <a:r>
              <a:rPr sz="2400" spc="-10" dirty="0"/>
              <a:t>concrete</a:t>
            </a:r>
            <a:r>
              <a:rPr sz="2400" dirty="0"/>
              <a:t> is </a:t>
            </a:r>
            <a:r>
              <a:rPr sz="2400" spc="-5" dirty="0"/>
              <a:t>placed </a:t>
            </a:r>
            <a:r>
              <a:rPr sz="2400" dirty="0"/>
              <a:t>in</a:t>
            </a:r>
            <a:r>
              <a:rPr sz="2400" spc="-10" dirty="0"/>
              <a:t> </a:t>
            </a:r>
            <a:r>
              <a:rPr sz="2400" dirty="0"/>
              <a:t>one </a:t>
            </a:r>
            <a:r>
              <a:rPr sz="2400" spc="-15" dirty="0"/>
              <a:t>hundred</a:t>
            </a:r>
            <a:r>
              <a:rPr sz="2400" spc="-10" dirty="0"/>
              <a:t> percent</a:t>
            </a:r>
            <a:r>
              <a:rPr sz="2400" spc="5" dirty="0"/>
              <a:t> </a:t>
            </a:r>
            <a:r>
              <a:rPr sz="2400" spc="-10" dirty="0"/>
              <a:t>relative</a:t>
            </a:r>
            <a:r>
              <a:rPr sz="2400" dirty="0"/>
              <a:t> </a:t>
            </a:r>
            <a:r>
              <a:rPr sz="2400" spc="-20" dirty="0"/>
              <a:t>humidity.</a:t>
            </a:r>
            <a:endParaRPr sz="2400">
              <a:latin typeface="Times New Roman"/>
              <a:cs typeface="Times New Roman"/>
            </a:endParaRPr>
          </a:p>
          <a:p>
            <a:pPr marL="12700" marR="10160" algn="just">
              <a:lnSpc>
                <a:spcPct val="100000"/>
              </a:lnSpc>
              <a:spcBef>
                <a:spcPts val="590"/>
              </a:spcBef>
            </a:pPr>
            <a:r>
              <a:rPr sz="2400" spc="-5" dirty="0"/>
              <a:t>The</a:t>
            </a:r>
            <a:r>
              <a:rPr sz="2400" dirty="0"/>
              <a:t> </a:t>
            </a:r>
            <a:r>
              <a:rPr sz="2400" spc="-5" dirty="0"/>
              <a:t>shrinkage</a:t>
            </a:r>
            <a:r>
              <a:rPr sz="2400" dirty="0"/>
              <a:t> rate</a:t>
            </a:r>
            <a:r>
              <a:rPr sz="2400" spc="5" dirty="0"/>
              <a:t> </a:t>
            </a:r>
            <a:r>
              <a:rPr sz="2400" spc="-5" dirty="0"/>
              <a:t>will</a:t>
            </a:r>
            <a:r>
              <a:rPr sz="2400" dirty="0"/>
              <a:t> </a:t>
            </a:r>
            <a:r>
              <a:rPr sz="2400" spc="-10" dirty="0"/>
              <a:t>decrease</a:t>
            </a:r>
            <a:r>
              <a:rPr sz="2400" spc="-5" dirty="0"/>
              <a:t> rapidly</a:t>
            </a:r>
            <a:r>
              <a:rPr sz="2400" dirty="0"/>
              <a:t> </a:t>
            </a:r>
            <a:r>
              <a:rPr sz="2400" spc="-5" dirty="0"/>
              <a:t>with</a:t>
            </a:r>
            <a:r>
              <a:rPr sz="2400" dirty="0"/>
              <a:t> time. It</a:t>
            </a:r>
            <a:r>
              <a:rPr sz="2400" spc="600" dirty="0"/>
              <a:t> </a:t>
            </a:r>
            <a:r>
              <a:rPr sz="2400" spc="-5" dirty="0"/>
              <a:t>has </a:t>
            </a:r>
            <a:r>
              <a:rPr sz="2400" spc="-585" dirty="0"/>
              <a:t> </a:t>
            </a:r>
            <a:r>
              <a:rPr sz="2400" spc="-5" dirty="0"/>
              <a:t>been documented that fourteen </a:t>
            </a:r>
            <a:r>
              <a:rPr sz="2400" dirty="0"/>
              <a:t>to thirty-four </a:t>
            </a:r>
            <a:r>
              <a:rPr sz="2400" spc="-10" dirty="0"/>
              <a:t>percent </a:t>
            </a:r>
            <a:r>
              <a:rPr sz="2400" dirty="0"/>
              <a:t>of </a:t>
            </a:r>
            <a:r>
              <a:rPr sz="2400" spc="-5" dirty="0"/>
              <a:t>the </a:t>
            </a:r>
            <a:r>
              <a:rPr sz="2400" dirty="0"/>
              <a:t> </a:t>
            </a:r>
            <a:r>
              <a:rPr sz="2400" spc="-5" dirty="0"/>
              <a:t>twenty </a:t>
            </a:r>
            <a:r>
              <a:rPr sz="2400" dirty="0"/>
              <a:t>year </a:t>
            </a:r>
            <a:r>
              <a:rPr sz="2400" spc="-5" dirty="0"/>
              <a:t>shrinkage will occur within two weeks </a:t>
            </a:r>
            <a:r>
              <a:rPr sz="2400" dirty="0"/>
              <a:t>of it </a:t>
            </a:r>
            <a:r>
              <a:rPr sz="2400" spc="-5" dirty="0"/>
              <a:t>being </a:t>
            </a:r>
            <a:r>
              <a:rPr sz="2400" dirty="0"/>
              <a:t> </a:t>
            </a:r>
            <a:r>
              <a:rPr sz="2400" spc="-10" dirty="0"/>
              <a:t>poured. </a:t>
            </a:r>
            <a:r>
              <a:rPr sz="2400" spc="-20" dirty="0">
                <a:latin typeface="Times New Roman"/>
                <a:cs typeface="Times New Roman"/>
              </a:rPr>
              <a:t>Within </a:t>
            </a:r>
            <a:r>
              <a:rPr sz="2400" dirty="0">
                <a:latin typeface="Times New Roman"/>
                <a:cs typeface="Times New Roman"/>
              </a:rPr>
              <a:t>one </a:t>
            </a:r>
            <a:r>
              <a:rPr sz="2400" spc="5" dirty="0">
                <a:latin typeface="Times New Roman"/>
                <a:cs typeface="Times New Roman"/>
              </a:rPr>
              <a:t>year </a:t>
            </a:r>
            <a:r>
              <a:rPr sz="2400" spc="-5" dirty="0">
                <a:latin typeface="Times New Roman"/>
                <a:cs typeface="Times New Roman"/>
              </a:rPr>
              <a:t>of </a:t>
            </a:r>
            <a:r>
              <a:rPr sz="2400" dirty="0">
                <a:latin typeface="Times New Roman"/>
                <a:cs typeface="Times New Roman"/>
              </a:rPr>
              <a:t>the concrete being poured, shrinkage </a:t>
            </a:r>
            <a:r>
              <a:rPr sz="2400" spc="5" dirty="0">
                <a:latin typeface="Times New Roman"/>
                <a:cs typeface="Times New Roman"/>
              </a:rPr>
              <a:t> </a:t>
            </a:r>
            <a:r>
              <a:rPr sz="2400" spc="-5" dirty="0">
                <a:latin typeface="Times New Roman"/>
                <a:cs typeface="Times New Roman"/>
              </a:rPr>
              <a:t>will </a:t>
            </a:r>
            <a:r>
              <a:rPr sz="2400" dirty="0">
                <a:latin typeface="Times New Roman"/>
                <a:cs typeface="Times New Roman"/>
              </a:rPr>
              <a:t>be about sixty-six to eighty-five percent of the </a:t>
            </a:r>
            <a:r>
              <a:rPr sz="2400" spc="-5" dirty="0">
                <a:latin typeface="Times New Roman"/>
                <a:cs typeface="Times New Roman"/>
              </a:rPr>
              <a:t>twenty </a:t>
            </a:r>
            <a:r>
              <a:rPr sz="2400" dirty="0">
                <a:latin typeface="Times New Roman"/>
                <a:cs typeface="Times New Roman"/>
              </a:rPr>
              <a:t>year </a:t>
            </a:r>
            <a:r>
              <a:rPr sz="2400" spc="5" dirty="0">
                <a:latin typeface="Times New Roman"/>
                <a:cs typeface="Times New Roman"/>
              </a:rPr>
              <a:t> </a:t>
            </a:r>
            <a:r>
              <a:rPr sz="2400" dirty="0">
                <a:latin typeface="Times New Roman"/>
                <a:cs typeface="Times New Roman"/>
              </a:rPr>
              <a:t>shrinkage</a:t>
            </a:r>
            <a:endParaRPr sz="2400">
              <a:latin typeface="Times New Roman"/>
              <a:cs typeface="Times New Roman"/>
            </a:endParaRPr>
          </a:p>
        </p:txBody>
      </p:sp>
    </p:spTree>
    <p:extLst>
      <p:ext uri="{BB962C8B-B14F-4D97-AF65-F5344CB8AC3E}">
        <p14:creationId xmlns:p14="http://schemas.microsoft.com/office/powerpoint/2010/main" val="16957918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7115" y="834612"/>
            <a:ext cx="24777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p>
        </p:txBody>
      </p:sp>
      <p:sp>
        <p:nvSpPr>
          <p:cNvPr id="3" name="object 3"/>
          <p:cNvSpPr txBox="1"/>
          <p:nvPr/>
        </p:nvSpPr>
        <p:spPr>
          <a:xfrm>
            <a:off x="1233667" y="2623598"/>
            <a:ext cx="8096250" cy="3051810"/>
          </a:xfrm>
          <a:prstGeom prst="rect">
            <a:avLst/>
          </a:prstGeom>
        </p:spPr>
        <p:txBody>
          <a:bodyPr vert="horz" wrap="square" lIns="0" tIns="12700" rIns="0" bIns="0" rtlCol="0">
            <a:spAutoFit/>
          </a:bodyPr>
          <a:lstStyle/>
          <a:p>
            <a:pPr marL="12700" marR="5080" algn="just">
              <a:spcBef>
                <a:spcPts val="100"/>
              </a:spcBef>
            </a:pPr>
            <a:r>
              <a:rPr sz="3200" dirty="0">
                <a:latin typeface="Times New Roman"/>
                <a:cs typeface="Times New Roman"/>
              </a:rPr>
              <a:t>The</a:t>
            </a:r>
            <a:r>
              <a:rPr sz="3200" spc="5" dirty="0">
                <a:latin typeface="Times New Roman"/>
                <a:cs typeface="Times New Roman"/>
              </a:rPr>
              <a:t> </a:t>
            </a:r>
            <a:r>
              <a:rPr sz="3200" dirty="0">
                <a:latin typeface="Times New Roman"/>
                <a:cs typeface="Times New Roman"/>
              </a:rPr>
              <a:t>water</a:t>
            </a:r>
            <a:r>
              <a:rPr sz="3200" spc="5" dirty="0">
                <a:latin typeface="Times New Roman"/>
                <a:cs typeface="Times New Roman"/>
              </a:rPr>
              <a:t> </a:t>
            </a:r>
            <a:r>
              <a:rPr sz="3200" spc="-5" dirty="0">
                <a:latin typeface="Times New Roman"/>
                <a:cs typeface="Times New Roman"/>
              </a:rPr>
              <a:t>to</a:t>
            </a:r>
            <a:r>
              <a:rPr sz="3200" dirty="0">
                <a:latin typeface="Times New Roman"/>
                <a:cs typeface="Times New Roman"/>
              </a:rPr>
              <a:t> </a:t>
            </a:r>
            <a:r>
              <a:rPr sz="3200" b="1" spc="5" dirty="0">
                <a:latin typeface="Times New Roman"/>
                <a:cs typeface="Times New Roman"/>
              </a:rPr>
              <a:t>cement</a:t>
            </a:r>
            <a:r>
              <a:rPr sz="3200" b="1" spc="10" dirty="0">
                <a:latin typeface="Times New Roman"/>
                <a:cs typeface="Times New Roman"/>
              </a:rPr>
              <a:t> </a:t>
            </a:r>
            <a:r>
              <a:rPr sz="3200" b="1" spc="-5" dirty="0">
                <a:latin typeface="Times New Roman"/>
                <a:cs typeface="Times New Roman"/>
              </a:rPr>
              <a:t>ratio</a:t>
            </a:r>
            <a:r>
              <a:rPr sz="3200" b="1" dirty="0">
                <a:latin typeface="Times New Roman"/>
                <a:cs typeface="Times New Roman"/>
              </a:rPr>
              <a:t> </a:t>
            </a:r>
            <a:r>
              <a:rPr sz="3200" spc="-5" dirty="0">
                <a:latin typeface="Times New Roman"/>
                <a:cs typeface="Times New Roman"/>
              </a:rPr>
              <a:t>will</a:t>
            </a:r>
            <a:r>
              <a:rPr sz="3200" dirty="0">
                <a:latin typeface="Times New Roman"/>
                <a:cs typeface="Times New Roman"/>
              </a:rPr>
              <a:t> </a:t>
            </a:r>
            <a:r>
              <a:rPr sz="3200" spc="-5" dirty="0">
                <a:latin typeface="Times New Roman"/>
                <a:cs typeface="Times New Roman"/>
              </a:rPr>
              <a:t>influence</a:t>
            </a:r>
            <a:r>
              <a:rPr sz="3200" dirty="0">
                <a:latin typeface="Times New Roman"/>
                <a:cs typeface="Times New Roman"/>
              </a:rPr>
              <a:t> </a:t>
            </a:r>
            <a:r>
              <a:rPr sz="3200" spc="-5" dirty="0">
                <a:latin typeface="Times New Roman"/>
                <a:cs typeface="Times New Roman"/>
              </a:rPr>
              <a:t>the </a:t>
            </a:r>
            <a:r>
              <a:rPr sz="3200" spc="-785" dirty="0">
                <a:latin typeface="Times New Roman"/>
                <a:cs typeface="Times New Roman"/>
              </a:rPr>
              <a:t> </a:t>
            </a:r>
            <a:r>
              <a:rPr sz="3200" dirty="0">
                <a:latin typeface="Times New Roman"/>
                <a:cs typeface="Times New Roman"/>
              </a:rPr>
              <a:t>amount</a:t>
            </a:r>
            <a:r>
              <a:rPr sz="3200" spc="-10" dirty="0">
                <a:latin typeface="Times New Roman"/>
                <a:cs typeface="Times New Roman"/>
              </a:rPr>
              <a:t> </a:t>
            </a:r>
            <a:r>
              <a:rPr sz="3200" dirty="0">
                <a:latin typeface="Times New Roman"/>
                <a:cs typeface="Times New Roman"/>
              </a:rPr>
              <a:t>of</a:t>
            </a:r>
            <a:r>
              <a:rPr sz="3200" spc="-10" dirty="0">
                <a:latin typeface="Times New Roman"/>
                <a:cs typeface="Times New Roman"/>
              </a:rPr>
              <a:t> </a:t>
            </a:r>
            <a:r>
              <a:rPr sz="3200" dirty="0">
                <a:latin typeface="Times New Roman"/>
                <a:cs typeface="Times New Roman"/>
              </a:rPr>
              <a:t>shrinkage that</a:t>
            </a:r>
            <a:r>
              <a:rPr sz="3200" spc="-5" dirty="0">
                <a:latin typeface="Times New Roman"/>
                <a:cs typeface="Times New Roman"/>
              </a:rPr>
              <a:t> </a:t>
            </a:r>
            <a:r>
              <a:rPr sz="3200" dirty="0">
                <a:latin typeface="Times New Roman"/>
                <a:cs typeface="Times New Roman"/>
              </a:rPr>
              <a:t>occurs.</a:t>
            </a:r>
          </a:p>
          <a:p>
            <a:pPr marL="12700" marR="5080" algn="just">
              <a:spcBef>
                <a:spcPts val="790"/>
              </a:spcBef>
            </a:pPr>
            <a:r>
              <a:rPr sz="3200" dirty="0">
                <a:latin typeface="Times New Roman"/>
                <a:cs typeface="Times New Roman"/>
              </a:rPr>
              <a:t>The</a:t>
            </a:r>
            <a:r>
              <a:rPr sz="3200" spc="5" dirty="0">
                <a:latin typeface="Times New Roman"/>
                <a:cs typeface="Times New Roman"/>
              </a:rPr>
              <a:t> </a:t>
            </a:r>
            <a:r>
              <a:rPr sz="3200" b="1" spc="-20" dirty="0">
                <a:latin typeface="Times New Roman"/>
                <a:cs typeface="Times New Roman"/>
              </a:rPr>
              <a:t>concrete’s</a:t>
            </a:r>
            <a:r>
              <a:rPr sz="3200" b="1" spc="-15" dirty="0">
                <a:latin typeface="Times New Roman"/>
                <a:cs typeface="Times New Roman"/>
              </a:rPr>
              <a:t> </a:t>
            </a:r>
            <a:r>
              <a:rPr sz="3200" b="1" dirty="0">
                <a:latin typeface="Times New Roman"/>
                <a:cs typeface="Times New Roman"/>
              </a:rPr>
              <a:t>richness</a:t>
            </a:r>
            <a:r>
              <a:rPr sz="3200" b="1" spc="5" dirty="0">
                <a:latin typeface="Times New Roman"/>
                <a:cs typeface="Times New Roman"/>
              </a:rPr>
              <a:t> </a:t>
            </a:r>
            <a:r>
              <a:rPr sz="3200" dirty="0">
                <a:latin typeface="Times New Roman"/>
                <a:cs typeface="Times New Roman"/>
              </a:rPr>
              <a:t>also</a:t>
            </a:r>
            <a:r>
              <a:rPr sz="3200" spc="5" dirty="0">
                <a:latin typeface="Times New Roman"/>
                <a:cs typeface="Times New Roman"/>
              </a:rPr>
              <a:t> </a:t>
            </a:r>
            <a:r>
              <a:rPr sz="3200" spc="-15" dirty="0">
                <a:latin typeface="Times New Roman"/>
                <a:cs typeface="Times New Roman"/>
              </a:rPr>
              <a:t>affects</a:t>
            </a:r>
            <a:r>
              <a:rPr sz="3200" spc="-10" dirty="0">
                <a:latin typeface="Times New Roman"/>
                <a:cs typeface="Times New Roman"/>
              </a:rPr>
              <a:t> </a:t>
            </a:r>
            <a:r>
              <a:rPr sz="3200" spc="-5" dirty="0">
                <a:latin typeface="Times New Roman"/>
                <a:cs typeface="Times New Roman"/>
              </a:rPr>
              <a:t>the </a:t>
            </a:r>
            <a:r>
              <a:rPr sz="3200" spc="-785" dirty="0">
                <a:latin typeface="Times New Roman"/>
                <a:cs typeface="Times New Roman"/>
              </a:rPr>
              <a:t> </a:t>
            </a:r>
            <a:r>
              <a:rPr sz="3200" dirty="0">
                <a:latin typeface="Times New Roman"/>
                <a:cs typeface="Times New Roman"/>
              </a:rPr>
              <a:t>shrinkage.</a:t>
            </a:r>
            <a:r>
              <a:rPr sz="3200" spc="5" dirty="0">
                <a:latin typeface="Times New Roman"/>
                <a:cs typeface="Times New Roman"/>
              </a:rPr>
              <a:t> </a:t>
            </a:r>
            <a:r>
              <a:rPr sz="3200" dirty="0">
                <a:latin typeface="Times New Roman"/>
                <a:cs typeface="Times New Roman"/>
              </a:rPr>
              <a:t>The</a:t>
            </a:r>
            <a:r>
              <a:rPr sz="3200" spc="5" dirty="0">
                <a:latin typeface="Times New Roman"/>
                <a:cs typeface="Times New Roman"/>
              </a:rPr>
              <a:t> </a:t>
            </a:r>
            <a:r>
              <a:rPr sz="3200" dirty="0">
                <a:latin typeface="Times New Roman"/>
                <a:cs typeface="Times New Roman"/>
              </a:rPr>
              <a:t>process</a:t>
            </a:r>
            <a:r>
              <a:rPr sz="3200" spc="5" dirty="0">
                <a:latin typeface="Times New Roman"/>
                <a:cs typeface="Times New Roman"/>
              </a:rPr>
              <a:t> </a:t>
            </a:r>
            <a:r>
              <a:rPr sz="3200" dirty="0">
                <a:latin typeface="Times New Roman"/>
                <a:cs typeface="Times New Roman"/>
              </a:rPr>
              <a:t>of</a:t>
            </a:r>
            <a:r>
              <a:rPr sz="3200" spc="5" dirty="0">
                <a:latin typeface="Times New Roman"/>
                <a:cs typeface="Times New Roman"/>
              </a:rPr>
              <a:t> </a:t>
            </a:r>
            <a:r>
              <a:rPr sz="3200" spc="-5" dirty="0">
                <a:latin typeface="Times New Roman"/>
                <a:cs typeface="Times New Roman"/>
              </a:rPr>
              <a:t>swelling</a:t>
            </a:r>
            <a:r>
              <a:rPr sz="3200" dirty="0">
                <a:latin typeface="Times New Roman"/>
                <a:cs typeface="Times New Roman"/>
              </a:rPr>
              <a:t> and</a:t>
            </a:r>
            <a:r>
              <a:rPr sz="3200" spc="5" dirty="0">
                <a:latin typeface="Times New Roman"/>
                <a:cs typeface="Times New Roman"/>
              </a:rPr>
              <a:t> </a:t>
            </a:r>
            <a:r>
              <a:rPr sz="3200" spc="-5" dirty="0">
                <a:latin typeface="Times New Roman"/>
                <a:cs typeface="Times New Roman"/>
              </a:rPr>
              <a:t>then </a:t>
            </a:r>
            <a:r>
              <a:rPr sz="3200" dirty="0">
                <a:latin typeface="Times New Roman"/>
                <a:cs typeface="Times New Roman"/>
              </a:rPr>
              <a:t> drying</a:t>
            </a:r>
            <a:r>
              <a:rPr sz="3200" spc="5" dirty="0">
                <a:latin typeface="Times New Roman"/>
                <a:cs typeface="Times New Roman"/>
              </a:rPr>
              <a:t> </a:t>
            </a:r>
            <a:r>
              <a:rPr sz="3200" spc="-15" dirty="0">
                <a:latin typeface="Times New Roman"/>
                <a:cs typeface="Times New Roman"/>
              </a:rPr>
              <a:t>affects</a:t>
            </a:r>
            <a:r>
              <a:rPr sz="3200" spc="-10"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20" dirty="0">
                <a:latin typeface="Times New Roman"/>
                <a:cs typeface="Times New Roman"/>
              </a:rPr>
              <a:t>concrete’s</a:t>
            </a:r>
            <a:r>
              <a:rPr sz="3200" spc="-15" dirty="0">
                <a:latin typeface="Times New Roman"/>
                <a:cs typeface="Times New Roman"/>
              </a:rPr>
              <a:t> </a:t>
            </a:r>
            <a:r>
              <a:rPr sz="3200" spc="-5" dirty="0">
                <a:latin typeface="Times New Roman"/>
                <a:cs typeface="Times New Roman"/>
              </a:rPr>
              <a:t>integrity</a:t>
            </a:r>
            <a:r>
              <a:rPr sz="3200" dirty="0">
                <a:latin typeface="Times New Roman"/>
                <a:cs typeface="Times New Roman"/>
              </a:rPr>
              <a:t> and</a:t>
            </a:r>
            <a:r>
              <a:rPr sz="3200" spc="5" dirty="0">
                <a:latin typeface="Times New Roman"/>
                <a:cs typeface="Times New Roman"/>
              </a:rPr>
              <a:t> </a:t>
            </a:r>
            <a:r>
              <a:rPr sz="3200" spc="-5" dirty="0">
                <a:latin typeface="Times New Roman"/>
                <a:cs typeface="Times New Roman"/>
              </a:rPr>
              <a:t>the </a:t>
            </a:r>
            <a:r>
              <a:rPr sz="3200" dirty="0">
                <a:latin typeface="Times New Roman"/>
                <a:cs typeface="Times New Roman"/>
              </a:rPr>
              <a:t> shrinkage.</a:t>
            </a:r>
          </a:p>
        </p:txBody>
      </p:sp>
    </p:spTree>
    <p:extLst>
      <p:ext uri="{BB962C8B-B14F-4D97-AF65-F5344CB8AC3E}">
        <p14:creationId xmlns:p14="http://schemas.microsoft.com/office/powerpoint/2010/main" val="20967488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5209" y="242570"/>
            <a:ext cx="24777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endParaRPr sz="4400"/>
          </a:p>
        </p:txBody>
      </p:sp>
      <p:sp>
        <p:nvSpPr>
          <p:cNvPr id="3" name="object 3"/>
          <p:cNvSpPr txBox="1"/>
          <p:nvPr/>
        </p:nvSpPr>
        <p:spPr>
          <a:xfrm>
            <a:off x="2044700" y="1198879"/>
            <a:ext cx="7165340" cy="1570990"/>
          </a:xfrm>
          <a:prstGeom prst="rect">
            <a:avLst/>
          </a:prstGeom>
        </p:spPr>
        <p:txBody>
          <a:bodyPr vert="horz" wrap="square" lIns="0" tIns="101600" rIns="0" bIns="0" rtlCol="0">
            <a:spAutoFit/>
          </a:bodyPr>
          <a:lstStyle/>
          <a:p>
            <a:pPr marL="12700">
              <a:spcBef>
                <a:spcPts val="800"/>
              </a:spcBef>
            </a:pPr>
            <a:r>
              <a:rPr sz="2800" b="1" spc="-5" dirty="0">
                <a:latin typeface="Times New Roman"/>
                <a:cs typeface="Times New Roman"/>
              </a:rPr>
              <a:t>Factors</a:t>
            </a:r>
            <a:r>
              <a:rPr sz="2800" b="1" spc="-20" dirty="0">
                <a:latin typeface="Times New Roman"/>
                <a:cs typeface="Times New Roman"/>
              </a:rPr>
              <a:t> </a:t>
            </a:r>
            <a:r>
              <a:rPr sz="2800" b="1" spc="-5" dirty="0">
                <a:latin typeface="Times New Roman"/>
                <a:cs typeface="Times New Roman"/>
              </a:rPr>
              <a:t>affecting</a:t>
            </a:r>
            <a:r>
              <a:rPr sz="2800" b="1" spc="-15" dirty="0">
                <a:latin typeface="Times New Roman"/>
                <a:cs typeface="Times New Roman"/>
              </a:rPr>
              <a:t> </a:t>
            </a:r>
            <a:r>
              <a:rPr sz="2800" b="1" spc="-5" dirty="0">
                <a:latin typeface="Times New Roman"/>
                <a:cs typeface="Times New Roman"/>
              </a:rPr>
              <a:t>shrinkage</a:t>
            </a:r>
            <a:r>
              <a:rPr sz="2800" b="1" spc="-25" dirty="0">
                <a:latin typeface="Times New Roman"/>
                <a:cs typeface="Times New Roman"/>
              </a:rPr>
              <a:t> </a:t>
            </a:r>
            <a:r>
              <a:rPr sz="2800" b="1" spc="-20" dirty="0">
                <a:latin typeface="Times New Roman"/>
                <a:cs typeface="Times New Roman"/>
              </a:rPr>
              <a:t>are:</a:t>
            </a:r>
            <a:endParaRPr sz="2800">
              <a:latin typeface="Times New Roman"/>
              <a:cs typeface="Times New Roman"/>
            </a:endParaRPr>
          </a:p>
          <a:p>
            <a:pPr marL="12700">
              <a:spcBef>
                <a:spcPts val="700"/>
              </a:spcBef>
            </a:pPr>
            <a:r>
              <a:rPr sz="2800" b="1" i="1" dirty="0">
                <a:latin typeface="Times New Roman"/>
                <a:cs typeface="Times New Roman"/>
              </a:rPr>
              <a:t>1.</a:t>
            </a:r>
            <a:r>
              <a:rPr sz="2800" b="1" i="1" spc="-110" dirty="0">
                <a:latin typeface="Times New Roman"/>
                <a:cs typeface="Times New Roman"/>
              </a:rPr>
              <a:t> </a:t>
            </a:r>
            <a:r>
              <a:rPr sz="2800" b="1" i="1" spc="-5" dirty="0">
                <a:latin typeface="Times New Roman"/>
                <a:cs typeface="Times New Roman"/>
              </a:rPr>
              <a:t>Aggregate -Concrete</a:t>
            </a:r>
            <a:r>
              <a:rPr sz="2800" b="1" i="1" spc="-15" dirty="0">
                <a:latin typeface="Times New Roman"/>
                <a:cs typeface="Times New Roman"/>
              </a:rPr>
              <a:t> </a:t>
            </a:r>
            <a:r>
              <a:rPr sz="2800" b="1" i="1" spc="-5" dirty="0">
                <a:latin typeface="Times New Roman"/>
                <a:cs typeface="Times New Roman"/>
              </a:rPr>
              <a:t>with</a:t>
            </a:r>
            <a:r>
              <a:rPr sz="2800" b="1" i="1" dirty="0">
                <a:latin typeface="Times New Roman"/>
                <a:cs typeface="Times New Roman"/>
              </a:rPr>
              <a:t> </a:t>
            </a:r>
            <a:r>
              <a:rPr sz="2800" b="1" i="1" spc="-5" dirty="0">
                <a:latin typeface="Times New Roman"/>
                <a:cs typeface="Times New Roman"/>
              </a:rPr>
              <a:t>higher</a:t>
            </a:r>
            <a:r>
              <a:rPr sz="2800" b="1" i="1" dirty="0">
                <a:latin typeface="Times New Roman"/>
                <a:cs typeface="Times New Roman"/>
              </a:rPr>
              <a:t> </a:t>
            </a:r>
            <a:r>
              <a:rPr sz="2800" b="1" i="1" spc="-5" dirty="0">
                <a:latin typeface="Times New Roman"/>
                <a:cs typeface="Times New Roman"/>
              </a:rPr>
              <a:t>aggregate</a:t>
            </a:r>
            <a:endParaRPr sz="2800">
              <a:latin typeface="Times New Roman"/>
              <a:cs typeface="Times New Roman"/>
            </a:endParaRPr>
          </a:p>
          <a:p>
            <a:pPr marL="12700">
              <a:spcBef>
                <a:spcPts val="690"/>
              </a:spcBef>
              <a:tabLst>
                <a:tab pos="1326515" algn="l"/>
                <a:tab pos="2722245" algn="l"/>
                <a:tab pos="4034154" algn="l"/>
                <a:tab pos="5779135" algn="l"/>
              </a:tabLst>
            </a:pPr>
            <a:r>
              <a:rPr sz="2800" spc="-5" dirty="0">
                <a:latin typeface="Times New Roman"/>
                <a:cs typeface="Times New Roman"/>
              </a:rPr>
              <a:t>content	exhibits	smaller	shrinkage.	</a:t>
            </a:r>
            <a:r>
              <a:rPr sz="2800" b="1" spc="-15" dirty="0">
                <a:latin typeface="Times New Roman"/>
                <a:cs typeface="Times New Roman"/>
              </a:rPr>
              <a:t>Concrete</a:t>
            </a:r>
            <a:endParaRPr sz="2800">
              <a:latin typeface="Times New Roman"/>
              <a:cs typeface="Times New Roman"/>
            </a:endParaRPr>
          </a:p>
        </p:txBody>
      </p:sp>
      <p:sp>
        <p:nvSpPr>
          <p:cNvPr id="4" name="object 4"/>
          <p:cNvSpPr txBox="1"/>
          <p:nvPr/>
        </p:nvSpPr>
        <p:spPr>
          <a:xfrm>
            <a:off x="9452511" y="2317750"/>
            <a:ext cx="693420" cy="452120"/>
          </a:xfrm>
          <a:prstGeom prst="rect">
            <a:avLst/>
          </a:prstGeom>
        </p:spPr>
        <p:txBody>
          <a:bodyPr vert="horz" wrap="square" lIns="0" tIns="12700" rIns="0" bIns="0" rtlCol="0">
            <a:spAutoFit/>
          </a:bodyPr>
          <a:lstStyle/>
          <a:p>
            <a:pPr marL="12700">
              <a:spcBef>
                <a:spcPts val="100"/>
              </a:spcBef>
            </a:pPr>
            <a:r>
              <a:rPr sz="2800" b="1" spc="-35" dirty="0">
                <a:latin typeface="Times New Roman"/>
                <a:cs typeface="Times New Roman"/>
              </a:rPr>
              <a:t>w</a:t>
            </a:r>
            <a:r>
              <a:rPr sz="2800" b="1" dirty="0">
                <a:latin typeface="Times New Roman"/>
                <a:cs typeface="Times New Roman"/>
              </a:rPr>
              <a:t>i</a:t>
            </a:r>
            <a:r>
              <a:rPr sz="2800" b="1" spc="-5" dirty="0">
                <a:latin typeface="Times New Roman"/>
                <a:cs typeface="Times New Roman"/>
              </a:rPr>
              <a:t>t</a:t>
            </a:r>
            <a:r>
              <a:rPr sz="2800" b="1" dirty="0">
                <a:latin typeface="Times New Roman"/>
                <a:cs typeface="Times New Roman"/>
              </a:rPr>
              <a:t>h</a:t>
            </a:r>
            <a:endParaRPr sz="2800">
              <a:latin typeface="Times New Roman"/>
              <a:cs typeface="Times New Roman"/>
            </a:endParaRPr>
          </a:p>
        </p:txBody>
      </p:sp>
      <p:sp>
        <p:nvSpPr>
          <p:cNvPr id="5" name="object 5"/>
          <p:cNvSpPr txBox="1"/>
          <p:nvPr/>
        </p:nvSpPr>
        <p:spPr>
          <a:xfrm>
            <a:off x="2044700" y="2744470"/>
            <a:ext cx="8098790" cy="3188970"/>
          </a:xfrm>
          <a:prstGeom prst="rect">
            <a:avLst/>
          </a:prstGeom>
        </p:spPr>
        <p:txBody>
          <a:bodyPr vert="horz" wrap="square" lIns="0" tIns="12700" rIns="0" bIns="0" rtlCol="0">
            <a:spAutoFit/>
          </a:bodyPr>
          <a:lstStyle/>
          <a:p>
            <a:pPr marL="12700" marR="6985" algn="just">
              <a:spcBef>
                <a:spcPts val="100"/>
              </a:spcBef>
            </a:pPr>
            <a:r>
              <a:rPr sz="2800" b="1" spc="-10" dirty="0">
                <a:latin typeface="Times New Roman"/>
                <a:cs typeface="Times New Roman"/>
              </a:rPr>
              <a:t>aggregates</a:t>
            </a:r>
            <a:r>
              <a:rPr sz="2800" b="1" spc="-5" dirty="0">
                <a:latin typeface="Times New Roman"/>
                <a:cs typeface="Times New Roman"/>
              </a:rPr>
              <a:t> </a:t>
            </a:r>
            <a:r>
              <a:rPr sz="2800" b="1" dirty="0">
                <a:latin typeface="Times New Roman"/>
                <a:cs typeface="Times New Roman"/>
              </a:rPr>
              <a:t>of</a:t>
            </a:r>
            <a:r>
              <a:rPr sz="2800" b="1" spc="5" dirty="0">
                <a:latin typeface="Times New Roman"/>
                <a:cs typeface="Times New Roman"/>
              </a:rPr>
              <a:t> </a:t>
            </a:r>
            <a:r>
              <a:rPr sz="2800" b="1" spc="-5" dirty="0">
                <a:latin typeface="Times New Roman"/>
                <a:cs typeface="Times New Roman"/>
              </a:rPr>
              <a:t>higher</a:t>
            </a:r>
            <a:r>
              <a:rPr sz="2800" b="1" dirty="0">
                <a:latin typeface="Times New Roman"/>
                <a:cs typeface="Times New Roman"/>
              </a:rPr>
              <a:t> modulus</a:t>
            </a:r>
            <a:r>
              <a:rPr sz="2800" b="1" spc="5" dirty="0">
                <a:latin typeface="Times New Roman"/>
                <a:cs typeface="Times New Roman"/>
              </a:rPr>
              <a:t> </a:t>
            </a:r>
            <a:r>
              <a:rPr sz="2800" b="1" dirty="0">
                <a:latin typeface="Times New Roman"/>
                <a:cs typeface="Times New Roman"/>
              </a:rPr>
              <a:t>of</a:t>
            </a:r>
            <a:r>
              <a:rPr sz="2800" b="1" spc="5" dirty="0">
                <a:latin typeface="Times New Roman"/>
                <a:cs typeface="Times New Roman"/>
              </a:rPr>
              <a:t> </a:t>
            </a:r>
            <a:r>
              <a:rPr sz="2800" b="1" spc="-5" dirty="0">
                <a:latin typeface="Times New Roman"/>
                <a:cs typeface="Times New Roman"/>
              </a:rPr>
              <a:t>elasticity</a:t>
            </a:r>
            <a:r>
              <a:rPr sz="2800" b="1" dirty="0">
                <a:latin typeface="Times New Roman"/>
                <a:cs typeface="Times New Roman"/>
              </a:rPr>
              <a:t> or</a:t>
            </a:r>
            <a:r>
              <a:rPr sz="2800" b="1" spc="5" dirty="0">
                <a:latin typeface="Times New Roman"/>
                <a:cs typeface="Times New Roman"/>
              </a:rPr>
              <a:t> </a:t>
            </a:r>
            <a:r>
              <a:rPr sz="2800" b="1" dirty="0">
                <a:latin typeface="Times New Roman"/>
                <a:cs typeface="Times New Roman"/>
              </a:rPr>
              <a:t>of </a:t>
            </a:r>
            <a:r>
              <a:rPr sz="2800" b="1" spc="5" dirty="0">
                <a:latin typeface="Times New Roman"/>
                <a:cs typeface="Times New Roman"/>
              </a:rPr>
              <a:t> </a:t>
            </a:r>
            <a:r>
              <a:rPr sz="2800" b="1" spc="-10" dirty="0">
                <a:latin typeface="Times New Roman"/>
                <a:cs typeface="Times New Roman"/>
              </a:rPr>
              <a:t>rougher </a:t>
            </a:r>
            <a:r>
              <a:rPr sz="2800" b="1" spc="-5" dirty="0">
                <a:latin typeface="Times New Roman"/>
                <a:cs typeface="Times New Roman"/>
              </a:rPr>
              <a:t>surfaces </a:t>
            </a:r>
            <a:r>
              <a:rPr sz="2800" b="1" dirty="0">
                <a:latin typeface="Times New Roman"/>
                <a:cs typeface="Times New Roman"/>
              </a:rPr>
              <a:t>is </a:t>
            </a:r>
            <a:r>
              <a:rPr sz="2800" b="1" spc="-15" dirty="0">
                <a:latin typeface="Times New Roman"/>
                <a:cs typeface="Times New Roman"/>
              </a:rPr>
              <a:t>more </a:t>
            </a:r>
            <a:r>
              <a:rPr sz="2800" b="1" spc="-10" dirty="0">
                <a:latin typeface="Times New Roman"/>
                <a:cs typeface="Times New Roman"/>
              </a:rPr>
              <a:t>resistant </a:t>
            </a:r>
            <a:r>
              <a:rPr sz="2800" b="1" dirty="0">
                <a:latin typeface="Times New Roman"/>
                <a:cs typeface="Times New Roman"/>
              </a:rPr>
              <a:t>to the </a:t>
            </a:r>
            <a:r>
              <a:rPr sz="2800" b="1" spc="-5" dirty="0">
                <a:latin typeface="Times New Roman"/>
                <a:cs typeface="Times New Roman"/>
              </a:rPr>
              <a:t>shrinkage </a:t>
            </a:r>
            <a:r>
              <a:rPr sz="2800" b="1" dirty="0">
                <a:latin typeface="Times New Roman"/>
                <a:cs typeface="Times New Roman"/>
              </a:rPr>
              <a:t> </a:t>
            </a:r>
            <a:r>
              <a:rPr sz="2800" spc="-5" dirty="0">
                <a:latin typeface="Times New Roman"/>
                <a:cs typeface="Times New Roman"/>
              </a:rPr>
              <a:t>process.</a:t>
            </a:r>
            <a:endParaRPr sz="2800">
              <a:latin typeface="Times New Roman"/>
              <a:cs typeface="Times New Roman"/>
            </a:endParaRPr>
          </a:p>
          <a:p>
            <a:pPr marL="12700" algn="just">
              <a:spcBef>
                <a:spcPts val="700"/>
              </a:spcBef>
            </a:pPr>
            <a:r>
              <a:rPr sz="2800" b="1" i="1" dirty="0">
                <a:latin typeface="Times New Roman"/>
                <a:cs typeface="Times New Roman"/>
              </a:rPr>
              <a:t>2.</a:t>
            </a:r>
            <a:r>
              <a:rPr sz="2800" b="1" i="1" spc="-60" dirty="0">
                <a:latin typeface="Times New Roman"/>
                <a:cs typeface="Times New Roman"/>
              </a:rPr>
              <a:t> </a:t>
            </a:r>
            <a:r>
              <a:rPr sz="2800" b="1" i="1" spc="-25" dirty="0">
                <a:latin typeface="Times New Roman"/>
                <a:cs typeface="Times New Roman"/>
              </a:rPr>
              <a:t>Water-cement</a:t>
            </a:r>
            <a:r>
              <a:rPr sz="2800" b="1" i="1" spc="-10" dirty="0">
                <a:latin typeface="Times New Roman"/>
                <a:cs typeface="Times New Roman"/>
              </a:rPr>
              <a:t> </a:t>
            </a:r>
            <a:r>
              <a:rPr sz="2800" b="1" i="1" dirty="0">
                <a:latin typeface="Times New Roman"/>
                <a:cs typeface="Times New Roman"/>
              </a:rPr>
              <a:t>ratio -</a:t>
            </a:r>
            <a:r>
              <a:rPr sz="2800" b="1" i="1" spc="-10" dirty="0">
                <a:latin typeface="Times New Roman"/>
                <a:cs typeface="Times New Roman"/>
              </a:rPr>
              <a:t> </a:t>
            </a:r>
            <a:r>
              <a:rPr sz="2800" b="1" i="1" spc="-5" dirty="0">
                <a:latin typeface="Times New Roman"/>
                <a:cs typeface="Times New Roman"/>
              </a:rPr>
              <a:t>The</a:t>
            </a:r>
            <a:r>
              <a:rPr sz="2800" b="1" i="1" spc="-15" dirty="0">
                <a:latin typeface="Times New Roman"/>
                <a:cs typeface="Times New Roman"/>
              </a:rPr>
              <a:t> </a:t>
            </a:r>
            <a:r>
              <a:rPr sz="2800" b="1" i="1" spc="-5" dirty="0">
                <a:latin typeface="Times New Roman"/>
                <a:cs typeface="Times New Roman"/>
              </a:rPr>
              <a:t>higher</a:t>
            </a:r>
            <a:r>
              <a:rPr sz="2800" b="1" i="1" dirty="0">
                <a:latin typeface="Times New Roman"/>
                <a:cs typeface="Times New Roman"/>
              </a:rPr>
              <a:t> </a:t>
            </a:r>
            <a:r>
              <a:rPr sz="2800" b="1" i="1" spc="-5" dirty="0">
                <a:latin typeface="Times New Roman"/>
                <a:cs typeface="Times New Roman"/>
              </a:rPr>
              <a:t>the</a:t>
            </a:r>
            <a:r>
              <a:rPr sz="2800" b="1" i="1" spc="-65" dirty="0">
                <a:latin typeface="Times New Roman"/>
                <a:cs typeface="Times New Roman"/>
              </a:rPr>
              <a:t> </a:t>
            </a:r>
            <a:r>
              <a:rPr sz="2800" b="1" i="1" spc="-5" dirty="0">
                <a:latin typeface="Times New Roman"/>
                <a:cs typeface="Times New Roman"/>
              </a:rPr>
              <a:t>W/C</a:t>
            </a:r>
            <a:r>
              <a:rPr sz="2800" b="1" i="1" spc="-10" dirty="0">
                <a:latin typeface="Times New Roman"/>
                <a:cs typeface="Times New Roman"/>
              </a:rPr>
              <a:t> </a:t>
            </a:r>
            <a:r>
              <a:rPr sz="2800" b="1" i="1" dirty="0">
                <a:latin typeface="Times New Roman"/>
                <a:cs typeface="Times New Roman"/>
              </a:rPr>
              <a:t>ratio</a:t>
            </a:r>
            <a:endParaRPr sz="2800">
              <a:latin typeface="Times New Roman"/>
              <a:cs typeface="Times New Roman"/>
            </a:endParaRPr>
          </a:p>
          <a:p>
            <a:pPr marL="12700" marR="5080" algn="just">
              <a:spcBef>
                <a:spcPts val="690"/>
              </a:spcBef>
            </a:pPr>
            <a:r>
              <a:rPr sz="2800" spc="-5" dirty="0">
                <a:latin typeface="Times New Roman"/>
                <a:cs typeface="Times New Roman"/>
              </a:rPr>
              <a:t>is, </a:t>
            </a:r>
            <a:r>
              <a:rPr sz="2800" dirty="0">
                <a:latin typeface="Times New Roman"/>
                <a:cs typeface="Times New Roman"/>
              </a:rPr>
              <a:t>the higher the shrinkage. </a:t>
            </a:r>
            <a:r>
              <a:rPr sz="2800" b="1" spc="-5" dirty="0">
                <a:latin typeface="Times New Roman"/>
                <a:cs typeface="Times New Roman"/>
              </a:rPr>
              <a:t>As </a:t>
            </a:r>
            <a:r>
              <a:rPr sz="2800" b="1" dirty="0">
                <a:latin typeface="Times New Roman"/>
                <a:cs typeface="Times New Roman"/>
              </a:rPr>
              <a:t>W/C </a:t>
            </a:r>
            <a:r>
              <a:rPr sz="2800" b="1" spc="-10" dirty="0">
                <a:latin typeface="Times New Roman"/>
                <a:cs typeface="Times New Roman"/>
              </a:rPr>
              <a:t>increases, </a:t>
            </a:r>
            <a:r>
              <a:rPr sz="2800" b="1" dirty="0">
                <a:latin typeface="Times New Roman"/>
                <a:cs typeface="Times New Roman"/>
              </a:rPr>
              <a:t>paste </a:t>
            </a:r>
            <a:r>
              <a:rPr sz="2800" b="1" spc="5" dirty="0">
                <a:latin typeface="Times New Roman"/>
                <a:cs typeface="Times New Roman"/>
              </a:rPr>
              <a:t> </a:t>
            </a:r>
            <a:r>
              <a:rPr sz="2800" b="1" spc="-10" dirty="0">
                <a:latin typeface="Times New Roman"/>
                <a:cs typeface="Times New Roman"/>
              </a:rPr>
              <a:t>strength </a:t>
            </a:r>
            <a:r>
              <a:rPr sz="2800" b="1" dirty="0">
                <a:latin typeface="Times New Roman"/>
                <a:cs typeface="Times New Roman"/>
              </a:rPr>
              <a:t>and </a:t>
            </a:r>
            <a:r>
              <a:rPr sz="2800" b="1" spc="-5" dirty="0">
                <a:latin typeface="Times New Roman"/>
                <a:cs typeface="Times New Roman"/>
              </a:rPr>
              <a:t>stiffness </a:t>
            </a:r>
            <a:r>
              <a:rPr sz="2800" b="1" spc="-15" dirty="0">
                <a:latin typeface="Times New Roman"/>
                <a:cs typeface="Times New Roman"/>
              </a:rPr>
              <a:t>decrease; </a:t>
            </a:r>
            <a:r>
              <a:rPr sz="2800" b="1" dirty="0">
                <a:latin typeface="Times New Roman"/>
                <a:cs typeface="Times New Roman"/>
              </a:rPr>
              <a:t>and as</a:t>
            </a:r>
            <a:r>
              <a:rPr sz="2800" b="1" spc="5" dirty="0">
                <a:latin typeface="Times New Roman"/>
                <a:cs typeface="Times New Roman"/>
              </a:rPr>
              <a:t> </a:t>
            </a:r>
            <a:r>
              <a:rPr sz="2800" b="1" spc="-10" dirty="0">
                <a:latin typeface="Times New Roman"/>
                <a:cs typeface="Times New Roman"/>
              </a:rPr>
              <a:t>water </a:t>
            </a:r>
            <a:r>
              <a:rPr sz="2800" b="1" spc="-5" dirty="0">
                <a:latin typeface="Times New Roman"/>
                <a:cs typeface="Times New Roman"/>
              </a:rPr>
              <a:t>content </a:t>
            </a:r>
            <a:r>
              <a:rPr sz="2800" b="1" spc="-685" dirty="0">
                <a:latin typeface="Times New Roman"/>
                <a:cs typeface="Times New Roman"/>
              </a:rPr>
              <a:t> </a:t>
            </a:r>
            <a:r>
              <a:rPr sz="2800" b="1" spc="-10" dirty="0">
                <a:latin typeface="Times New Roman"/>
                <a:cs typeface="Times New Roman"/>
              </a:rPr>
              <a:t>increases,</a:t>
            </a:r>
            <a:r>
              <a:rPr sz="2800" b="1" spc="-5" dirty="0">
                <a:latin typeface="Times New Roman"/>
                <a:cs typeface="Times New Roman"/>
              </a:rPr>
              <a:t> shrinkage</a:t>
            </a:r>
            <a:r>
              <a:rPr sz="2800" b="1" spc="-15" dirty="0">
                <a:latin typeface="Times New Roman"/>
                <a:cs typeface="Times New Roman"/>
              </a:rPr>
              <a:t> </a:t>
            </a:r>
            <a:r>
              <a:rPr sz="2800" b="1" spc="-5" dirty="0">
                <a:latin typeface="Times New Roman"/>
                <a:cs typeface="Times New Roman"/>
              </a:rPr>
              <a:t>potential</a:t>
            </a:r>
            <a:r>
              <a:rPr sz="2800" b="1" spc="-15" dirty="0">
                <a:latin typeface="Times New Roman"/>
                <a:cs typeface="Times New Roman"/>
              </a:rPr>
              <a:t> </a:t>
            </a:r>
            <a:r>
              <a:rPr sz="2800" b="1" spc="-10" dirty="0">
                <a:latin typeface="Times New Roman"/>
                <a:cs typeface="Times New Roman"/>
              </a:rPr>
              <a:t>increases</a:t>
            </a:r>
            <a:r>
              <a:rPr sz="2800" spc="-10" dirty="0">
                <a:latin typeface="Times New Roman"/>
                <a:cs typeface="Times New Roman"/>
              </a:rPr>
              <a:t>.</a:t>
            </a:r>
            <a:endParaRPr sz="2800">
              <a:latin typeface="Times New Roman"/>
              <a:cs typeface="Times New Roman"/>
            </a:endParaRPr>
          </a:p>
        </p:txBody>
      </p:sp>
    </p:spTree>
    <p:extLst>
      <p:ext uri="{BB962C8B-B14F-4D97-AF65-F5344CB8AC3E}">
        <p14:creationId xmlns:p14="http://schemas.microsoft.com/office/powerpoint/2010/main" val="17513298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5209" y="242570"/>
            <a:ext cx="24777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endParaRPr sz="4400"/>
          </a:p>
        </p:txBody>
      </p:sp>
      <p:sp>
        <p:nvSpPr>
          <p:cNvPr id="3" name="object 3"/>
          <p:cNvSpPr txBox="1"/>
          <p:nvPr/>
        </p:nvSpPr>
        <p:spPr>
          <a:xfrm>
            <a:off x="2050661" y="1912620"/>
            <a:ext cx="8104505" cy="2851150"/>
          </a:xfrm>
          <a:prstGeom prst="rect">
            <a:avLst/>
          </a:prstGeom>
        </p:spPr>
        <p:txBody>
          <a:bodyPr vert="horz" wrap="square" lIns="0" tIns="101600" rIns="0" bIns="0" rtlCol="0">
            <a:spAutoFit/>
          </a:bodyPr>
          <a:lstStyle/>
          <a:p>
            <a:pPr marL="366395" indent="-354330" algn="just">
              <a:spcBef>
                <a:spcPts val="800"/>
              </a:spcBef>
              <a:buAutoNum type="arabicPeriod" startAt="3"/>
              <a:tabLst>
                <a:tab pos="367030" algn="l"/>
              </a:tabLst>
            </a:pPr>
            <a:r>
              <a:rPr sz="2800" b="1" i="1" spc="-5" dirty="0">
                <a:latin typeface="Times New Roman"/>
                <a:cs typeface="Times New Roman"/>
              </a:rPr>
              <a:t>Member size</a:t>
            </a:r>
            <a:r>
              <a:rPr sz="2800" b="1" i="1" spc="-20" dirty="0">
                <a:latin typeface="Times New Roman"/>
                <a:cs typeface="Times New Roman"/>
              </a:rPr>
              <a:t> </a:t>
            </a:r>
            <a:r>
              <a:rPr sz="2800" b="1" i="1" dirty="0">
                <a:latin typeface="Times New Roman"/>
                <a:cs typeface="Times New Roman"/>
              </a:rPr>
              <a:t>-</a:t>
            </a:r>
            <a:r>
              <a:rPr sz="2800" b="1" i="1" spc="-15" dirty="0">
                <a:latin typeface="Times New Roman"/>
                <a:cs typeface="Times New Roman"/>
              </a:rPr>
              <a:t> </a:t>
            </a:r>
            <a:r>
              <a:rPr sz="2800" b="1" i="1" spc="-5" dirty="0">
                <a:latin typeface="Times New Roman"/>
                <a:cs typeface="Times New Roman"/>
              </a:rPr>
              <a:t>Shrinkage</a:t>
            </a:r>
            <a:r>
              <a:rPr sz="2800" b="1" i="1" spc="-20" dirty="0">
                <a:latin typeface="Times New Roman"/>
                <a:cs typeface="Times New Roman"/>
              </a:rPr>
              <a:t> </a:t>
            </a:r>
            <a:r>
              <a:rPr sz="2800" b="1" i="1" dirty="0">
                <a:latin typeface="Times New Roman"/>
                <a:cs typeface="Times New Roman"/>
              </a:rPr>
              <a:t>decrease</a:t>
            </a:r>
            <a:r>
              <a:rPr sz="2800" b="1" i="1" spc="-20" dirty="0">
                <a:latin typeface="Times New Roman"/>
                <a:cs typeface="Times New Roman"/>
              </a:rPr>
              <a:t> </a:t>
            </a:r>
            <a:r>
              <a:rPr sz="2800" b="1" i="1" spc="-5" dirty="0">
                <a:latin typeface="Times New Roman"/>
                <a:cs typeface="Times New Roman"/>
              </a:rPr>
              <a:t>with</a:t>
            </a:r>
            <a:r>
              <a:rPr sz="2800" b="1" i="1" spc="-10" dirty="0">
                <a:latin typeface="Times New Roman"/>
                <a:cs typeface="Times New Roman"/>
              </a:rPr>
              <a:t> </a:t>
            </a:r>
            <a:r>
              <a:rPr sz="2800" b="1" i="1" dirty="0">
                <a:latin typeface="Times New Roman"/>
                <a:cs typeface="Times New Roman"/>
              </a:rPr>
              <a:t>an</a:t>
            </a:r>
            <a:endParaRPr sz="2800" dirty="0">
              <a:latin typeface="Times New Roman"/>
              <a:cs typeface="Times New Roman"/>
            </a:endParaRPr>
          </a:p>
          <a:p>
            <a:pPr marL="12700" marR="5080" algn="just">
              <a:lnSpc>
                <a:spcPct val="99900"/>
              </a:lnSpc>
              <a:spcBef>
                <a:spcPts val="700"/>
              </a:spcBef>
            </a:pPr>
            <a:r>
              <a:rPr sz="2800" spc="-5" dirty="0">
                <a:latin typeface="Times New Roman"/>
                <a:cs typeface="Times New Roman"/>
              </a:rPr>
              <a:t>increase</a:t>
            </a:r>
            <a:r>
              <a:rPr sz="2800" dirty="0">
                <a:latin typeface="Times New Roman"/>
                <a:cs typeface="Times New Roman"/>
              </a:rPr>
              <a:t> in</a:t>
            </a:r>
            <a:r>
              <a:rPr sz="2800" spc="5" dirty="0">
                <a:latin typeface="Times New Roman"/>
                <a:cs typeface="Times New Roman"/>
              </a:rPr>
              <a:t> </a:t>
            </a:r>
            <a:r>
              <a:rPr sz="2800" dirty="0">
                <a:latin typeface="Times New Roman"/>
                <a:cs typeface="Times New Roman"/>
              </a:rPr>
              <a:t>the</a:t>
            </a:r>
            <a:r>
              <a:rPr sz="2800" spc="5" dirty="0">
                <a:latin typeface="Times New Roman"/>
                <a:cs typeface="Times New Roman"/>
              </a:rPr>
              <a:t> </a:t>
            </a:r>
            <a:r>
              <a:rPr sz="2800" spc="-5" dirty="0">
                <a:latin typeface="Times New Roman"/>
                <a:cs typeface="Times New Roman"/>
              </a:rPr>
              <a:t>volume</a:t>
            </a:r>
            <a:r>
              <a:rPr sz="2800" dirty="0">
                <a:latin typeface="Times New Roman"/>
                <a:cs typeface="Times New Roman"/>
              </a:rPr>
              <a:t> of</a:t>
            </a:r>
            <a:r>
              <a:rPr sz="2800" spc="5" dirty="0">
                <a:latin typeface="Times New Roman"/>
                <a:cs typeface="Times New Roman"/>
              </a:rPr>
              <a:t> </a:t>
            </a:r>
            <a:r>
              <a:rPr sz="2800" dirty="0">
                <a:latin typeface="Times New Roman"/>
                <a:cs typeface="Times New Roman"/>
              </a:rPr>
              <a:t>the</a:t>
            </a:r>
            <a:r>
              <a:rPr sz="2800" spc="5" dirty="0">
                <a:latin typeface="Times New Roman"/>
                <a:cs typeface="Times New Roman"/>
              </a:rPr>
              <a:t> </a:t>
            </a:r>
            <a:r>
              <a:rPr sz="2800" spc="-5" dirty="0">
                <a:latin typeface="Times New Roman"/>
                <a:cs typeface="Times New Roman"/>
              </a:rPr>
              <a:t>concrete</a:t>
            </a:r>
            <a:r>
              <a:rPr sz="2800" spc="695" dirty="0">
                <a:latin typeface="Times New Roman"/>
                <a:cs typeface="Times New Roman"/>
              </a:rPr>
              <a:t> </a:t>
            </a:r>
            <a:r>
              <a:rPr sz="2800" spc="-10" dirty="0">
                <a:latin typeface="Times New Roman"/>
                <a:cs typeface="Times New Roman"/>
              </a:rPr>
              <a:t>member </a:t>
            </a:r>
            <a:r>
              <a:rPr sz="2800" spc="-5" dirty="0">
                <a:latin typeface="Times New Roman"/>
                <a:cs typeface="Times New Roman"/>
              </a:rPr>
              <a:t> </a:t>
            </a:r>
            <a:r>
              <a:rPr sz="2800" spc="-20" dirty="0">
                <a:latin typeface="Times New Roman"/>
                <a:cs typeface="Times New Roman"/>
              </a:rPr>
              <a:t>However,</a:t>
            </a:r>
            <a:r>
              <a:rPr sz="2800" spc="-15" dirty="0">
                <a:latin typeface="Times New Roman"/>
                <a:cs typeface="Times New Roman"/>
              </a:rPr>
              <a:t> </a:t>
            </a:r>
            <a:r>
              <a:rPr sz="2800" b="1" dirty="0">
                <a:latin typeface="Times New Roman"/>
                <a:cs typeface="Times New Roman"/>
              </a:rPr>
              <a:t>the</a:t>
            </a:r>
            <a:r>
              <a:rPr sz="2800" b="1" spc="5" dirty="0">
                <a:latin typeface="Times New Roman"/>
                <a:cs typeface="Times New Roman"/>
              </a:rPr>
              <a:t> </a:t>
            </a:r>
            <a:r>
              <a:rPr sz="2800" b="1" spc="-5" dirty="0">
                <a:latin typeface="Times New Roman"/>
                <a:cs typeface="Times New Roman"/>
              </a:rPr>
              <a:t>duration</a:t>
            </a:r>
            <a:r>
              <a:rPr sz="2800" b="1" dirty="0">
                <a:latin typeface="Times New Roman"/>
                <a:cs typeface="Times New Roman"/>
              </a:rPr>
              <a:t> of</a:t>
            </a:r>
            <a:r>
              <a:rPr sz="2800" b="1" spc="5" dirty="0">
                <a:latin typeface="Times New Roman"/>
                <a:cs typeface="Times New Roman"/>
              </a:rPr>
              <a:t> </a:t>
            </a:r>
            <a:r>
              <a:rPr sz="2800" b="1" spc="-5" dirty="0">
                <a:latin typeface="Times New Roman"/>
                <a:cs typeface="Times New Roman"/>
              </a:rPr>
              <a:t>shrinkage</a:t>
            </a:r>
            <a:r>
              <a:rPr sz="2800" b="1" dirty="0">
                <a:latin typeface="Times New Roman"/>
                <a:cs typeface="Times New Roman"/>
              </a:rPr>
              <a:t> is</a:t>
            </a:r>
            <a:r>
              <a:rPr sz="2800" b="1" spc="5" dirty="0">
                <a:latin typeface="Times New Roman"/>
                <a:cs typeface="Times New Roman"/>
              </a:rPr>
              <a:t> </a:t>
            </a:r>
            <a:r>
              <a:rPr sz="2800" b="1" dirty="0">
                <a:latin typeface="Times New Roman"/>
                <a:cs typeface="Times New Roman"/>
              </a:rPr>
              <a:t>longer</a:t>
            </a:r>
            <a:r>
              <a:rPr sz="2800" b="1" spc="5" dirty="0">
                <a:latin typeface="Times New Roman"/>
                <a:cs typeface="Times New Roman"/>
              </a:rPr>
              <a:t> </a:t>
            </a:r>
            <a:r>
              <a:rPr sz="2800" b="1" spc="-5" dirty="0">
                <a:latin typeface="Times New Roman"/>
                <a:cs typeface="Times New Roman"/>
              </a:rPr>
              <a:t>for </a:t>
            </a:r>
            <a:r>
              <a:rPr sz="2800" b="1" dirty="0">
                <a:latin typeface="Times New Roman"/>
                <a:cs typeface="Times New Roman"/>
              </a:rPr>
              <a:t> larger</a:t>
            </a:r>
            <a:r>
              <a:rPr sz="2800" b="1" spc="5" dirty="0">
                <a:latin typeface="Times New Roman"/>
                <a:cs typeface="Times New Roman"/>
              </a:rPr>
              <a:t> </a:t>
            </a:r>
            <a:r>
              <a:rPr sz="2800" b="1" spc="-5" dirty="0">
                <a:latin typeface="Times New Roman"/>
                <a:cs typeface="Times New Roman"/>
              </a:rPr>
              <a:t>members</a:t>
            </a:r>
            <a:r>
              <a:rPr sz="2800" b="1" dirty="0">
                <a:latin typeface="Times New Roman"/>
                <a:cs typeface="Times New Roman"/>
              </a:rPr>
              <a:t> </a:t>
            </a:r>
            <a:r>
              <a:rPr sz="2800" b="1" spc="-5" dirty="0">
                <a:latin typeface="Times New Roman"/>
                <a:cs typeface="Times New Roman"/>
              </a:rPr>
              <a:t>since</a:t>
            </a:r>
            <a:r>
              <a:rPr sz="2800" b="1" dirty="0">
                <a:latin typeface="Times New Roman"/>
                <a:cs typeface="Times New Roman"/>
              </a:rPr>
              <a:t> </a:t>
            </a:r>
            <a:r>
              <a:rPr sz="2800" b="1" spc="-15" dirty="0">
                <a:latin typeface="Times New Roman"/>
                <a:cs typeface="Times New Roman"/>
              </a:rPr>
              <a:t>more</a:t>
            </a:r>
            <a:r>
              <a:rPr sz="2800" b="1" spc="-10" dirty="0">
                <a:latin typeface="Times New Roman"/>
                <a:cs typeface="Times New Roman"/>
              </a:rPr>
              <a:t> </a:t>
            </a:r>
            <a:r>
              <a:rPr sz="2800" b="1" dirty="0">
                <a:latin typeface="Times New Roman"/>
                <a:cs typeface="Times New Roman"/>
              </a:rPr>
              <a:t>time</a:t>
            </a:r>
            <a:r>
              <a:rPr sz="2800" b="1" spc="5" dirty="0">
                <a:latin typeface="Times New Roman"/>
                <a:cs typeface="Times New Roman"/>
              </a:rPr>
              <a:t> </a:t>
            </a:r>
            <a:r>
              <a:rPr sz="2800" b="1" dirty="0">
                <a:latin typeface="Times New Roman"/>
                <a:cs typeface="Times New Roman"/>
              </a:rPr>
              <a:t>is</a:t>
            </a:r>
            <a:r>
              <a:rPr sz="2800" b="1" spc="5" dirty="0">
                <a:latin typeface="Times New Roman"/>
                <a:cs typeface="Times New Roman"/>
              </a:rPr>
              <a:t> </a:t>
            </a:r>
            <a:r>
              <a:rPr sz="2800" b="1" spc="-10" dirty="0">
                <a:latin typeface="Times New Roman"/>
                <a:cs typeface="Times New Roman"/>
              </a:rPr>
              <a:t>needed</a:t>
            </a:r>
            <a:r>
              <a:rPr sz="2800" b="1" spc="-5" dirty="0">
                <a:latin typeface="Times New Roman"/>
                <a:cs typeface="Times New Roman"/>
              </a:rPr>
              <a:t> </a:t>
            </a:r>
            <a:r>
              <a:rPr sz="2800" b="1" dirty="0">
                <a:latin typeface="Times New Roman"/>
                <a:cs typeface="Times New Roman"/>
              </a:rPr>
              <a:t>for </a:t>
            </a:r>
            <a:r>
              <a:rPr sz="2800" b="1" spc="5" dirty="0">
                <a:latin typeface="Times New Roman"/>
                <a:cs typeface="Times New Roman"/>
              </a:rPr>
              <a:t> </a:t>
            </a:r>
            <a:r>
              <a:rPr sz="2800" b="1" spc="-5" dirty="0">
                <a:latin typeface="Times New Roman"/>
                <a:cs typeface="Times New Roman"/>
              </a:rPr>
              <a:t>shrinkage</a:t>
            </a:r>
            <a:r>
              <a:rPr sz="2800" b="1" spc="-20" dirty="0">
                <a:latin typeface="Times New Roman"/>
                <a:cs typeface="Times New Roman"/>
              </a:rPr>
              <a:t> </a:t>
            </a:r>
            <a:r>
              <a:rPr sz="2800" b="1" spc="-5" dirty="0">
                <a:latin typeface="Times New Roman"/>
                <a:cs typeface="Times New Roman"/>
              </a:rPr>
              <a:t>effects to</a:t>
            </a:r>
            <a:r>
              <a:rPr sz="2800" b="1" spc="-10" dirty="0">
                <a:latin typeface="Times New Roman"/>
                <a:cs typeface="Times New Roman"/>
              </a:rPr>
              <a:t> </a:t>
            </a:r>
            <a:r>
              <a:rPr sz="2800" b="1" spc="-15" dirty="0">
                <a:latin typeface="Times New Roman"/>
                <a:cs typeface="Times New Roman"/>
              </a:rPr>
              <a:t>reach </a:t>
            </a:r>
            <a:r>
              <a:rPr sz="2800" b="1" dirty="0">
                <a:latin typeface="Times New Roman"/>
                <a:cs typeface="Times New Roman"/>
              </a:rPr>
              <a:t>the</a:t>
            </a:r>
            <a:r>
              <a:rPr sz="2800" b="1" spc="-15" dirty="0">
                <a:latin typeface="Times New Roman"/>
                <a:cs typeface="Times New Roman"/>
              </a:rPr>
              <a:t> </a:t>
            </a:r>
            <a:r>
              <a:rPr sz="2800" b="1" spc="-5" dirty="0">
                <a:latin typeface="Times New Roman"/>
                <a:cs typeface="Times New Roman"/>
              </a:rPr>
              <a:t>interior</a:t>
            </a:r>
            <a:r>
              <a:rPr sz="2800" b="1" spc="-60" dirty="0">
                <a:latin typeface="Times New Roman"/>
                <a:cs typeface="Times New Roman"/>
              </a:rPr>
              <a:t> </a:t>
            </a:r>
            <a:r>
              <a:rPr sz="2800" b="1" spc="-5" dirty="0">
                <a:latin typeface="Times New Roman"/>
                <a:cs typeface="Times New Roman"/>
              </a:rPr>
              <a:t>regions</a:t>
            </a:r>
            <a:r>
              <a:rPr sz="2800" spc="-5" dirty="0">
                <a:latin typeface="Times New Roman"/>
                <a:cs typeface="Times New Roman"/>
              </a:rPr>
              <a:t>.</a:t>
            </a:r>
            <a:endParaRPr sz="2800" dirty="0">
              <a:latin typeface="Times New Roman"/>
              <a:cs typeface="Times New Roman"/>
            </a:endParaRPr>
          </a:p>
          <a:p>
            <a:pPr marL="366395" indent="-354330" algn="just">
              <a:spcBef>
                <a:spcPts val="700"/>
              </a:spcBef>
              <a:buAutoNum type="arabicPeriod" startAt="4"/>
              <a:tabLst>
                <a:tab pos="367030" algn="l"/>
              </a:tabLst>
            </a:pPr>
            <a:r>
              <a:rPr sz="2800" b="1" i="1" spc="-5" dirty="0">
                <a:latin typeface="Times New Roman"/>
                <a:cs typeface="Times New Roman"/>
              </a:rPr>
              <a:t>Medium </a:t>
            </a:r>
            <a:r>
              <a:rPr sz="2800" b="1" i="1" dirty="0">
                <a:latin typeface="Times New Roman"/>
                <a:cs typeface="Times New Roman"/>
              </a:rPr>
              <a:t>ambient</a:t>
            </a:r>
            <a:r>
              <a:rPr sz="2800" b="1" i="1" spc="-15" dirty="0">
                <a:latin typeface="Times New Roman"/>
                <a:cs typeface="Times New Roman"/>
              </a:rPr>
              <a:t> </a:t>
            </a:r>
            <a:r>
              <a:rPr sz="2800" b="1" i="1" spc="-5" dirty="0">
                <a:latin typeface="Times New Roman"/>
                <a:cs typeface="Times New Roman"/>
              </a:rPr>
              <a:t>conditions </a:t>
            </a:r>
            <a:r>
              <a:rPr sz="2800" b="1" i="1" dirty="0">
                <a:latin typeface="Times New Roman"/>
                <a:cs typeface="Times New Roman"/>
              </a:rPr>
              <a:t>-</a:t>
            </a:r>
            <a:r>
              <a:rPr sz="2800" b="1" i="1" spc="-15" dirty="0">
                <a:latin typeface="Times New Roman"/>
                <a:cs typeface="Times New Roman"/>
              </a:rPr>
              <a:t> </a:t>
            </a:r>
            <a:r>
              <a:rPr sz="2800" b="1" i="1" spc="-5" dirty="0">
                <a:latin typeface="Times New Roman"/>
                <a:cs typeface="Times New Roman"/>
              </a:rPr>
              <a:t>The</a:t>
            </a:r>
            <a:r>
              <a:rPr sz="2800" b="1" i="1" spc="-20" dirty="0">
                <a:latin typeface="Times New Roman"/>
                <a:cs typeface="Times New Roman"/>
              </a:rPr>
              <a:t> </a:t>
            </a:r>
            <a:r>
              <a:rPr sz="2800" b="1" i="1" spc="-5" dirty="0">
                <a:latin typeface="Times New Roman"/>
                <a:cs typeface="Times New Roman"/>
              </a:rPr>
              <a:t>rate</a:t>
            </a:r>
            <a:r>
              <a:rPr sz="2800" b="1" i="1" spc="-10" dirty="0">
                <a:latin typeface="Times New Roman"/>
                <a:cs typeface="Times New Roman"/>
              </a:rPr>
              <a:t> </a:t>
            </a:r>
            <a:r>
              <a:rPr sz="2800" b="1" i="1" dirty="0">
                <a:latin typeface="Times New Roman"/>
                <a:cs typeface="Times New Roman"/>
              </a:rPr>
              <a:t>of</a:t>
            </a:r>
            <a:endParaRPr sz="2800" dirty="0">
              <a:latin typeface="Times New Roman"/>
              <a:cs typeface="Times New Roman"/>
            </a:endParaRPr>
          </a:p>
        </p:txBody>
      </p:sp>
      <p:sp>
        <p:nvSpPr>
          <p:cNvPr id="4" name="object 4"/>
          <p:cNvSpPr txBox="1"/>
          <p:nvPr/>
        </p:nvSpPr>
        <p:spPr>
          <a:xfrm>
            <a:off x="2074435" y="4632960"/>
            <a:ext cx="3618229" cy="878840"/>
          </a:xfrm>
          <a:prstGeom prst="rect">
            <a:avLst/>
          </a:prstGeom>
        </p:spPr>
        <p:txBody>
          <a:bodyPr vert="horz" wrap="square" lIns="0" tIns="12700" rIns="0" bIns="0" rtlCol="0">
            <a:spAutoFit/>
          </a:bodyPr>
          <a:lstStyle/>
          <a:p>
            <a:pPr marL="12700" marR="5080">
              <a:spcBef>
                <a:spcPts val="100"/>
              </a:spcBef>
              <a:tabLst>
                <a:tab pos="1672589" algn="l"/>
                <a:tab pos="1766570" algn="l"/>
                <a:tab pos="2191385" algn="l"/>
                <a:tab pos="3308350" algn="l"/>
              </a:tabLst>
            </a:pPr>
            <a:r>
              <a:rPr sz="2800" spc="-5" dirty="0">
                <a:latin typeface="Times New Roman"/>
                <a:cs typeface="Times New Roman"/>
              </a:rPr>
              <a:t>s</a:t>
            </a:r>
            <a:r>
              <a:rPr sz="2800" spc="5" dirty="0">
                <a:latin typeface="Times New Roman"/>
                <a:cs typeface="Times New Roman"/>
              </a:rPr>
              <a:t>h</a:t>
            </a:r>
            <a:r>
              <a:rPr sz="2800" spc="-5" dirty="0">
                <a:latin typeface="Times New Roman"/>
                <a:cs typeface="Times New Roman"/>
              </a:rPr>
              <a:t>r</a:t>
            </a:r>
            <a:r>
              <a:rPr sz="2800" dirty="0">
                <a:latin typeface="Times New Roman"/>
                <a:cs typeface="Times New Roman"/>
              </a:rPr>
              <a:t>in</a:t>
            </a:r>
            <a:r>
              <a:rPr sz="2800" spc="5" dirty="0">
                <a:latin typeface="Times New Roman"/>
                <a:cs typeface="Times New Roman"/>
              </a:rPr>
              <a:t>k</a:t>
            </a:r>
            <a:r>
              <a:rPr sz="2800" spc="-5" dirty="0">
                <a:latin typeface="Times New Roman"/>
                <a:cs typeface="Times New Roman"/>
              </a:rPr>
              <a:t>ag</a:t>
            </a:r>
            <a:r>
              <a:rPr sz="2800" dirty="0">
                <a:latin typeface="Times New Roman"/>
                <a:cs typeface="Times New Roman"/>
              </a:rPr>
              <a:t>e	is	</a:t>
            </a:r>
            <a:r>
              <a:rPr sz="2800" b="1" dirty="0">
                <a:latin typeface="Times New Roman"/>
                <a:cs typeface="Times New Roman"/>
              </a:rPr>
              <a:t>l</a:t>
            </a:r>
            <a:r>
              <a:rPr sz="2800" b="1" spc="5" dirty="0">
                <a:latin typeface="Times New Roman"/>
                <a:cs typeface="Times New Roman"/>
              </a:rPr>
              <a:t>o</a:t>
            </a:r>
            <a:r>
              <a:rPr sz="2800" b="1" spc="-35" dirty="0">
                <a:latin typeface="Times New Roman"/>
                <a:cs typeface="Times New Roman"/>
              </a:rPr>
              <a:t>w</a:t>
            </a:r>
            <a:r>
              <a:rPr sz="2800" b="1" spc="-15" dirty="0">
                <a:latin typeface="Times New Roman"/>
                <a:cs typeface="Times New Roman"/>
              </a:rPr>
              <a:t>e</a:t>
            </a:r>
            <a:r>
              <a:rPr sz="2800" b="1" dirty="0">
                <a:latin typeface="Times New Roman"/>
                <a:cs typeface="Times New Roman"/>
              </a:rPr>
              <a:t>r	at  </a:t>
            </a:r>
            <a:r>
              <a:rPr sz="2800" b="1" spc="-20" dirty="0">
                <a:latin typeface="Times New Roman"/>
                <a:cs typeface="Times New Roman"/>
              </a:rPr>
              <a:t>humidity.		</a:t>
            </a:r>
            <a:r>
              <a:rPr sz="2800" b="1" spc="-5" dirty="0">
                <a:latin typeface="Times New Roman"/>
                <a:cs typeface="Times New Roman"/>
              </a:rPr>
              <a:t>Shrinkage</a:t>
            </a:r>
            <a:endParaRPr sz="2800" dirty="0">
              <a:latin typeface="Times New Roman"/>
              <a:cs typeface="Times New Roman"/>
            </a:endParaRPr>
          </a:p>
        </p:txBody>
      </p:sp>
      <p:sp>
        <p:nvSpPr>
          <p:cNvPr id="5" name="object 5"/>
          <p:cNvSpPr txBox="1"/>
          <p:nvPr/>
        </p:nvSpPr>
        <p:spPr>
          <a:xfrm>
            <a:off x="5607409" y="4632960"/>
            <a:ext cx="2492375" cy="878840"/>
          </a:xfrm>
          <a:prstGeom prst="rect">
            <a:avLst/>
          </a:prstGeom>
        </p:spPr>
        <p:txBody>
          <a:bodyPr vert="horz" wrap="square" lIns="0" tIns="12700" rIns="0" bIns="0" rtlCol="0">
            <a:spAutoFit/>
          </a:bodyPr>
          <a:lstStyle/>
          <a:p>
            <a:pPr marL="12700" marR="5080" indent="257175">
              <a:spcBef>
                <a:spcPts val="100"/>
              </a:spcBef>
              <a:tabLst>
                <a:tab pos="1530350" algn="l"/>
              </a:tabLst>
            </a:pPr>
            <a:r>
              <a:rPr sz="2800" b="1" spc="-5" dirty="0">
                <a:latin typeface="Times New Roman"/>
                <a:cs typeface="Times New Roman"/>
              </a:rPr>
              <a:t>h</a:t>
            </a:r>
            <a:r>
              <a:rPr sz="2800" b="1" dirty="0">
                <a:latin typeface="Times New Roman"/>
                <a:cs typeface="Times New Roman"/>
              </a:rPr>
              <a:t>igher	val</a:t>
            </a:r>
            <a:r>
              <a:rPr sz="2800" b="1" spc="-5" dirty="0">
                <a:latin typeface="Times New Roman"/>
                <a:cs typeface="Times New Roman"/>
              </a:rPr>
              <a:t>ues  becomes</a:t>
            </a:r>
            <a:endParaRPr sz="2800" dirty="0">
              <a:latin typeface="Times New Roman"/>
              <a:cs typeface="Times New Roman"/>
            </a:endParaRPr>
          </a:p>
        </p:txBody>
      </p:sp>
      <p:sp>
        <p:nvSpPr>
          <p:cNvPr id="6" name="object 6"/>
          <p:cNvSpPr txBox="1"/>
          <p:nvPr/>
        </p:nvSpPr>
        <p:spPr>
          <a:xfrm>
            <a:off x="7267966" y="5059680"/>
            <a:ext cx="1464310" cy="452120"/>
          </a:xfrm>
          <a:prstGeom prst="rect">
            <a:avLst/>
          </a:prstGeom>
        </p:spPr>
        <p:txBody>
          <a:bodyPr vert="horz" wrap="square" lIns="0" tIns="12700" rIns="0" bIns="0" rtlCol="0">
            <a:spAutoFit/>
          </a:bodyPr>
          <a:lstStyle/>
          <a:p>
            <a:pPr marL="12700">
              <a:spcBef>
                <a:spcPts val="100"/>
              </a:spcBef>
            </a:pPr>
            <a:r>
              <a:rPr sz="2800" b="1" spc="-5" dirty="0">
                <a:latin typeface="Times New Roman"/>
                <a:cs typeface="Times New Roman"/>
              </a:rPr>
              <a:t>s</a:t>
            </a:r>
            <a:r>
              <a:rPr sz="2800" b="1" spc="5" dirty="0">
                <a:latin typeface="Times New Roman"/>
                <a:cs typeface="Times New Roman"/>
              </a:rPr>
              <a:t>t</a:t>
            </a:r>
            <a:r>
              <a:rPr sz="2800" b="1" dirty="0">
                <a:latin typeface="Times New Roman"/>
                <a:cs typeface="Times New Roman"/>
              </a:rPr>
              <a:t>abili</a:t>
            </a:r>
            <a:r>
              <a:rPr sz="2800" b="1" spc="-25" dirty="0">
                <a:latin typeface="Times New Roman"/>
                <a:cs typeface="Times New Roman"/>
              </a:rPr>
              <a:t>z</a:t>
            </a:r>
            <a:r>
              <a:rPr sz="2800" b="1" spc="-15" dirty="0">
                <a:latin typeface="Times New Roman"/>
                <a:cs typeface="Times New Roman"/>
              </a:rPr>
              <a:t>e</a:t>
            </a:r>
            <a:r>
              <a:rPr sz="2800" b="1" dirty="0">
                <a:latin typeface="Times New Roman"/>
                <a:cs typeface="Times New Roman"/>
              </a:rPr>
              <a:t>d</a:t>
            </a:r>
            <a:endParaRPr sz="2800" dirty="0">
              <a:latin typeface="Times New Roman"/>
              <a:cs typeface="Times New Roman"/>
            </a:endParaRPr>
          </a:p>
        </p:txBody>
      </p:sp>
      <p:sp>
        <p:nvSpPr>
          <p:cNvPr id="7" name="object 7"/>
          <p:cNvSpPr txBox="1"/>
          <p:nvPr/>
        </p:nvSpPr>
        <p:spPr>
          <a:xfrm>
            <a:off x="8567043" y="4620260"/>
            <a:ext cx="1740535" cy="878840"/>
          </a:xfrm>
          <a:prstGeom prst="rect">
            <a:avLst/>
          </a:prstGeom>
        </p:spPr>
        <p:txBody>
          <a:bodyPr vert="horz" wrap="square" lIns="0" tIns="12700" rIns="0" bIns="0" rtlCol="0">
            <a:spAutoFit/>
          </a:bodyPr>
          <a:lstStyle/>
          <a:p>
            <a:pPr marR="5080" algn="r">
              <a:spcBef>
                <a:spcPts val="100"/>
              </a:spcBef>
              <a:tabLst>
                <a:tab pos="575945" algn="l"/>
              </a:tabLst>
            </a:pPr>
            <a:r>
              <a:rPr sz="2800" b="1" dirty="0">
                <a:latin typeface="Times New Roman"/>
                <a:cs typeface="Times New Roman"/>
              </a:rPr>
              <a:t>of	</a:t>
            </a:r>
            <a:r>
              <a:rPr sz="2800" b="1" spc="-10" dirty="0">
                <a:latin typeface="Times New Roman"/>
                <a:cs typeface="Times New Roman"/>
              </a:rPr>
              <a:t>relative</a:t>
            </a:r>
            <a:endParaRPr sz="2800" dirty="0">
              <a:latin typeface="Times New Roman"/>
              <a:cs typeface="Times New Roman"/>
            </a:endParaRPr>
          </a:p>
          <a:p>
            <a:pPr marR="6350" algn="r">
              <a:tabLst>
                <a:tab pos="598170" algn="l"/>
              </a:tabLst>
            </a:pPr>
            <a:r>
              <a:rPr sz="2800" b="1" dirty="0">
                <a:latin typeface="Times New Roman"/>
                <a:cs typeface="Times New Roman"/>
              </a:rPr>
              <a:t>at	low</a:t>
            </a:r>
            <a:endParaRPr sz="2800" dirty="0">
              <a:latin typeface="Times New Roman"/>
              <a:cs typeface="Times New Roman"/>
            </a:endParaRPr>
          </a:p>
        </p:txBody>
      </p:sp>
      <p:sp>
        <p:nvSpPr>
          <p:cNvPr id="8" name="object 8"/>
          <p:cNvSpPr txBox="1"/>
          <p:nvPr/>
        </p:nvSpPr>
        <p:spPr>
          <a:xfrm>
            <a:off x="2050661" y="5511800"/>
            <a:ext cx="2141220" cy="452120"/>
          </a:xfrm>
          <a:prstGeom prst="rect">
            <a:avLst/>
          </a:prstGeom>
        </p:spPr>
        <p:txBody>
          <a:bodyPr vert="horz" wrap="square" lIns="0" tIns="12700" rIns="0" bIns="0" rtlCol="0">
            <a:spAutoFit/>
          </a:bodyPr>
          <a:lstStyle/>
          <a:p>
            <a:pPr marL="12700">
              <a:spcBef>
                <a:spcPts val="100"/>
              </a:spcBef>
            </a:pPr>
            <a:r>
              <a:rPr sz="2800" b="1" spc="-10" dirty="0">
                <a:latin typeface="Times New Roman"/>
                <a:cs typeface="Times New Roman"/>
              </a:rPr>
              <a:t>temperatures</a:t>
            </a:r>
            <a:r>
              <a:rPr sz="2800" spc="-10" dirty="0">
                <a:latin typeface="Times New Roman"/>
                <a:cs typeface="Times New Roman"/>
              </a:rPr>
              <a:t>.</a:t>
            </a:r>
            <a:endParaRPr sz="2800" dirty="0">
              <a:latin typeface="Times New Roman"/>
              <a:cs typeface="Times New Roman"/>
            </a:endParaRPr>
          </a:p>
        </p:txBody>
      </p:sp>
    </p:spTree>
    <p:extLst>
      <p:ext uri="{BB962C8B-B14F-4D97-AF65-F5344CB8AC3E}">
        <p14:creationId xmlns:p14="http://schemas.microsoft.com/office/powerpoint/2010/main" val="37742468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55209" y="679892"/>
            <a:ext cx="2477770"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S</a:t>
            </a:r>
            <a:r>
              <a:rPr sz="4400" spc="-10" dirty="0"/>
              <a:t>h</a:t>
            </a:r>
            <a:r>
              <a:rPr sz="4400" dirty="0"/>
              <a:t>r</a:t>
            </a:r>
            <a:r>
              <a:rPr sz="4400" spc="-5" dirty="0"/>
              <a:t>ink</a:t>
            </a:r>
            <a:r>
              <a:rPr sz="4400" dirty="0"/>
              <a:t>age</a:t>
            </a:r>
          </a:p>
        </p:txBody>
      </p:sp>
      <p:sp>
        <p:nvSpPr>
          <p:cNvPr id="3" name="object 3"/>
          <p:cNvSpPr txBox="1"/>
          <p:nvPr/>
        </p:nvSpPr>
        <p:spPr>
          <a:xfrm>
            <a:off x="2043429" y="2383623"/>
            <a:ext cx="8101330" cy="2335530"/>
          </a:xfrm>
          <a:prstGeom prst="rect">
            <a:avLst/>
          </a:prstGeom>
        </p:spPr>
        <p:txBody>
          <a:bodyPr vert="horz" wrap="square" lIns="0" tIns="101600" rIns="0" bIns="0" rtlCol="0">
            <a:spAutoFit/>
          </a:bodyPr>
          <a:lstStyle/>
          <a:p>
            <a:pPr marL="12700" algn="just">
              <a:spcBef>
                <a:spcPts val="800"/>
              </a:spcBef>
            </a:pPr>
            <a:r>
              <a:rPr sz="2800" b="1" i="1" dirty="0">
                <a:latin typeface="Times New Roman"/>
                <a:cs typeface="Times New Roman"/>
              </a:rPr>
              <a:t>5.</a:t>
            </a:r>
            <a:r>
              <a:rPr sz="2800" b="1" i="1" spc="-114" dirty="0">
                <a:latin typeface="Times New Roman"/>
                <a:cs typeface="Times New Roman"/>
              </a:rPr>
              <a:t> </a:t>
            </a:r>
            <a:r>
              <a:rPr sz="2800" b="1" i="1" spc="-5" dirty="0">
                <a:latin typeface="Times New Roman"/>
                <a:cs typeface="Times New Roman"/>
              </a:rPr>
              <a:t>Admixtures </a:t>
            </a:r>
            <a:r>
              <a:rPr sz="2800" b="1" i="1" dirty="0">
                <a:latin typeface="Times New Roman"/>
                <a:cs typeface="Times New Roman"/>
              </a:rPr>
              <a:t>-</a:t>
            </a:r>
            <a:r>
              <a:rPr sz="2800" b="1" i="1" spc="-5" dirty="0">
                <a:latin typeface="Times New Roman"/>
                <a:cs typeface="Times New Roman"/>
              </a:rPr>
              <a:t> </a:t>
            </a:r>
            <a:r>
              <a:rPr sz="2800" b="1" i="1" spc="-15" dirty="0">
                <a:latin typeface="Times New Roman"/>
                <a:cs typeface="Times New Roman"/>
              </a:rPr>
              <a:t>effect</a:t>
            </a:r>
            <a:r>
              <a:rPr sz="2800" b="1" i="1" spc="-5" dirty="0">
                <a:latin typeface="Times New Roman"/>
                <a:cs typeface="Times New Roman"/>
              </a:rPr>
              <a:t> varies</a:t>
            </a:r>
            <a:r>
              <a:rPr sz="2800" b="1" i="1" spc="-15" dirty="0">
                <a:latin typeface="Times New Roman"/>
                <a:cs typeface="Times New Roman"/>
              </a:rPr>
              <a:t> </a:t>
            </a:r>
            <a:r>
              <a:rPr sz="2800" b="1" i="1" spc="-5" dirty="0">
                <a:latin typeface="Times New Roman"/>
                <a:cs typeface="Times New Roman"/>
              </a:rPr>
              <a:t>from </a:t>
            </a:r>
            <a:r>
              <a:rPr sz="2800" b="1" i="1" dirty="0">
                <a:latin typeface="Times New Roman"/>
                <a:cs typeface="Times New Roman"/>
              </a:rPr>
              <a:t>admixture</a:t>
            </a:r>
            <a:r>
              <a:rPr sz="2800" b="1" i="1" spc="-20" dirty="0">
                <a:latin typeface="Times New Roman"/>
                <a:cs typeface="Times New Roman"/>
              </a:rPr>
              <a:t> </a:t>
            </a:r>
            <a:r>
              <a:rPr sz="2800" b="1" i="1" dirty="0">
                <a:latin typeface="Times New Roman"/>
                <a:cs typeface="Times New Roman"/>
              </a:rPr>
              <a:t>to</a:t>
            </a:r>
            <a:endParaRPr sz="2800" dirty="0">
              <a:latin typeface="Times New Roman"/>
              <a:cs typeface="Times New Roman"/>
            </a:endParaRPr>
          </a:p>
          <a:p>
            <a:pPr marL="12700" marR="5080" algn="just">
              <a:lnSpc>
                <a:spcPct val="99900"/>
              </a:lnSpc>
              <a:spcBef>
                <a:spcPts val="700"/>
              </a:spcBef>
            </a:pPr>
            <a:r>
              <a:rPr sz="2800" spc="-5" dirty="0">
                <a:latin typeface="Times New Roman"/>
                <a:cs typeface="Times New Roman"/>
              </a:rPr>
              <a:t>admixture. </a:t>
            </a:r>
            <a:r>
              <a:rPr sz="2800" b="1" spc="-10" dirty="0">
                <a:latin typeface="Times New Roman"/>
                <a:cs typeface="Times New Roman"/>
              </a:rPr>
              <a:t>Any </a:t>
            </a:r>
            <a:r>
              <a:rPr sz="2800" b="1" spc="-5" dirty="0">
                <a:latin typeface="Times New Roman"/>
                <a:cs typeface="Times New Roman"/>
              </a:rPr>
              <a:t>material </a:t>
            </a:r>
            <a:r>
              <a:rPr sz="2800" b="1" spc="-10" dirty="0">
                <a:latin typeface="Times New Roman"/>
                <a:cs typeface="Times New Roman"/>
              </a:rPr>
              <a:t>which </a:t>
            </a:r>
            <a:r>
              <a:rPr sz="2800" b="1" spc="-5" dirty="0">
                <a:latin typeface="Times New Roman"/>
                <a:cs typeface="Times New Roman"/>
              </a:rPr>
              <a:t>substantially changes </a:t>
            </a:r>
            <a:r>
              <a:rPr sz="2800" b="1" dirty="0">
                <a:latin typeface="Times New Roman"/>
                <a:cs typeface="Times New Roman"/>
              </a:rPr>
              <a:t> the</a:t>
            </a:r>
            <a:r>
              <a:rPr sz="2800" b="1" spc="5" dirty="0">
                <a:latin typeface="Times New Roman"/>
                <a:cs typeface="Times New Roman"/>
              </a:rPr>
              <a:t> </a:t>
            </a:r>
            <a:r>
              <a:rPr sz="2800" b="1" spc="-20" dirty="0">
                <a:latin typeface="Times New Roman"/>
                <a:cs typeface="Times New Roman"/>
              </a:rPr>
              <a:t>pore</a:t>
            </a:r>
            <a:r>
              <a:rPr sz="2800" b="1" spc="-15" dirty="0">
                <a:latin typeface="Times New Roman"/>
                <a:cs typeface="Times New Roman"/>
              </a:rPr>
              <a:t> </a:t>
            </a:r>
            <a:r>
              <a:rPr sz="2800" b="1" spc="-10" dirty="0">
                <a:latin typeface="Times New Roman"/>
                <a:cs typeface="Times New Roman"/>
              </a:rPr>
              <a:t>structure</a:t>
            </a:r>
            <a:r>
              <a:rPr sz="2800" b="1" spc="-5" dirty="0">
                <a:latin typeface="Times New Roman"/>
                <a:cs typeface="Times New Roman"/>
              </a:rPr>
              <a:t> </a:t>
            </a:r>
            <a:r>
              <a:rPr sz="2800" b="1" dirty="0">
                <a:latin typeface="Times New Roman"/>
                <a:cs typeface="Times New Roman"/>
              </a:rPr>
              <a:t>of</a:t>
            </a:r>
            <a:r>
              <a:rPr sz="2800" b="1" spc="5"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5" dirty="0">
                <a:latin typeface="Times New Roman"/>
                <a:cs typeface="Times New Roman"/>
              </a:rPr>
              <a:t>paste</a:t>
            </a:r>
            <a:r>
              <a:rPr sz="2800" b="1" dirty="0">
                <a:latin typeface="Times New Roman"/>
                <a:cs typeface="Times New Roman"/>
              </a:rPr>
              <a:t> </a:t>
            </a:r>
            <a:r>
              <a:rPr sz="2800" b="1" spc="-10" dirty="0">
                <a:latin typeface="Times New Roman"/>
                <a:cs typeface="Times New Roman"/>
              </a:rPr>
              <a:t>will</a:t>
            </a:r>
            <a:r>
              <a:rPr sz="2800" b="1" spc="-5" dirty="0">
                <a:latin typeface="Times New Roman"/>
                <a:cs typeface="Times New Roman"/>
              </a:rPr>
              <a:t> affect</a:t>
            </a:r>
            <a:r>
              <a:rPr sz="2800" b="1" dirty="0">
                <a:latin typeface="Times New Roman"/>
                <a:cs typeface="Times New Roman"/>
              </a:rPr>
              <a:t> </a:t>
            </a:r>
            <a:r>
              <a:rPr sz="2800" b="1" spc="-5" dirty="0">
                <a:latin typeface="Times New Roman"/>
                <a:cs typeface="Times New Roman"/>
              </a:rPr>
              <a:t>the </a:t>
            </a:r>
            <a:r>
              <a:rPr sz="2800" b="1" spc="-685" dirty="0">
                <a:latin typeface="Times New Roman"/>
                <a:cs typeface="Times New Roman"/>
              </a:rPr>
              <a:t> </a:t>
            </a:r>
            <a:r>
              <a:rPr sz="2800" b="1" spc="-5" dirty="0">
                <a:latin typeface="Times New Roman"/>
                <a:cs typeface="Times New Roman"/>
              </a:rPr>
              <a:t>shrinkage characteristics </a:t>
            </a:r>
            <a:r>
              <a:rPr sz="2800" b="1" dirty="0">
                <a:latin typeface="Times New Roman"/>
                <a:cs typeface="Times New Roman"/>
              </a:rPr>
              <a:t>of the </a:t>
            </a:r>
            <a:r>
              <a:rPr sz="2800" b="1" spc="-10" dirty="0">
                <a:latin typeface="Times New Roman"/>
                <a:cs typeface="Times New Roman"/>
              </a:rPr>
              <a:t>concrete</a:t>
            </a:r>
            <a:r>
              <a:rPr sz="2800" spc="-10" dirty="0">
                <a:latin typeface="Times New Roman"/>
                <a:cs typeface="Times New Roman"/>
              </a:rPr>
              <a:t>. </a:t>
            </a:r>
            <a:r>
              <a:rPr sz="2800" dirty="0">
                <a:latin typeface="Times New Roman"/>
                <a:cs typeface="Times New Roman"/>
              </a:rPr>
              <a:t>In </a:t>
            </a:r>
            <a:r>
              <a:rPr sz="2800" spc="-5" dirty="0">
                <a:latin typeface="Times New Roman"/>
                <a:cs typeface="Times New Roman"/>
              </a:rPr>
              <a:t>general, </a:t>
            </a:r>
            <a:r>
              <a:rPr sz="2800" dirty="0">
                <a:latin typeface="Times New Roman"/>
                <a:cs typeface="Times New Roman"/>
              </a:rPr>
              <a:t> </a:t>
            </a:r>
            <a:r>
              <a:rPr sz="2800" spc="-5" dirty="0">
                <a:latin typeface="Times New Roman"/>
                <a:cs typeface="Times New Roman"/>
              </a:rPr>
              <a:t>as</a:t>
            </a:r>
            <a:r>
              <a:rPr sz="2800" spc="-10" dirty="0">
                <a:latin typeface="Times New Roman"/>
                <a:cs typeface="Times New Roman"/>
              </a:rPr>
              <a:t> </a:t>
            </a:r>
            <a:r>
              <a:rPr sz="2800" dirty="0">
                <a:latin typeface="Times New Roman"/>
                <a:cs typeface="Times New Roman"/>
              </a:rPr>
              <a:t>pore</a:t>
            </a:r>
            <a:r>
              <a:rPr sz="2800" spc="-25" dirty="0">
                <a:latin typeface="Times New Roman"/>
                <a:cs typeface="Times New Roman"/>
              </a:rPr>
              <a:t> </a:t>
            </a:r>
            <a:r>
              <a:rPr sz="2800" spc="-5" dirty="0">
                <a:latin typeface="Times New Roman"/>
                <a:cs typeface="Times New Roman"/>
              </a:rPr>
              <a:t>refinement</a:t>
            </a:r>
            <a:r>
              <a:rPr sz="2800" spc="-25" dirty="0">
                <a:latin typeface="Times New Roman"/>
                <a:cs typeface="Times New Roman"/>
              </a:rPr>
              <a:t> </a:t>
            </a:r>
            <a:r>
              <a:rPr sz="2800" dirty="0">
                <a:latin typeface="Times New Roman"/>
                <a:cs typeface="Times New Roman"/>
              </a:rPr>
              <a:t>is</a:t>
            </a:r>
            <a:r>
              <a:rPr sz="2800" spc="-10" dirty="0">
                <a:latin typeface="Times New Roman"/>
                <a:cs typeface="Times New Roman"/>
              </a:rPr>
              <a:t> </a:t>
            </a:r>
            <a:r>
              <a:rPr sz="2800" spc="-5" dirty="0">
                <a:latin typeface="Times New Roman"/>
                <a:cs typeface="Times New Roman"/>
              </a:rPr>
              <a:t>enhanced,</a:t>
            </a:r>
            <a:r>
              <a:rPr sz="2800" spc="-25" dirty="0">
                <a:latin typeface="Times New Roman"/>
                <a:cs typeface="Times New Roman"/>
              </a:rPr>
              <a:t> </a:t>
            </a:r>
            <a:r>
              <a:rPr sz="2800" dirty="0">
                <a:latin typeface="Times New Roman"/>
                <a:cs typeface="Times New Roman"/>
              </a:rPr>
              <a:t>shrinkage</a:t>
            </a:r>
            <a:r>
              <a:rPr sz="2800" spc="-5" dirty="0">
                <a:latin typeface="Times New Roman"/>
                <a:cs typeface="Times New Roman"/>
              </a:rPr>
              <a:t> </a:t>
            </a:r>
            <a:r>
              <a:rPr sz="2800" dirty="0">
                <a:latin typeface="Times New Roman"/>
                <a:cs typeface="Times New Roman"/>
              </a:rPr>
              <a:t>is</a:t>
            </a:r>
            <a:r>
              <a:rPr sz="2800" spc="-25" dirty="0">
                <a:latin typeface="Times New Roman"/>
                <a:cs typeface="Times New Roman"/>
              </a:rPr>
              <a:t> </a:t>
            </a:r>
            <a:r>
              <a:rPr sz="2800" spc="-5" dirty="0">
                <a:latin typeface="Times New Roman"/>
                <a:cs typeface="Times New Roman"/>
              </a:rPr>
              <a:t>increased.</a:t>
            </a:r>
            <a:endParaRPr sz="2800" dirty="0">
              <a:latin typeface="Times New Roman"/>
              <a:cs typeface="Times New Roman"/>
            </a:endParaRPr>
          </a:p>
        </p:txBody>
      </p:sp>
    </p:spTree>
    <p:extLst>
      <p:ext uri="{BB962C8B-B14F-4D97-AF65-F5344CB8AC3E}">
        <p14:creationId xmlns:p14="http://schemas.microsoft.com/office/powerpoint/2010/main" val="26245972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171" y="242570"/>
            <a:ext cx="3372485" cy="756920"/>
          </a:xfrm>
          <a:prstGeom prst="rect">
            <a:avLst/>
          </a:prstGeom>
        </p:spPr>
        <p:txBody>
          <a:bodyPr vert="horz" wrap="square" lIns="0" tIns="12700" rIns="0" bIns="0" rtlCol="0" anchor="b">
            <a:spAutoFit/>
          </a:bodyPr>
          <a:lstStyle/>
          <a:p>
            <a:pPr marL="12700">
              <a:lnSpc>
                <a:spcPct val="100000"/>
              </a:lnSpc>
              <a:spcBef>
                <a:spcPts val="100"/>
              </a:spcBef>
            </a:pPr>
            <a:r>
              <a:rPr spc="-5" dirty="0"/>
              <a:t>Pe</a:t>
            </a:r>
            <a:r>
              <a:rPr spc="5" dirty="0"/>
              <a:t>r</a:t>
            </a:r>
            <a:r>
              <a:rPr spc="-10" dirty="0"/>
              <a:t>m</a:t>
            </a:r>
            <a:r>
              <a:rPr spc="5" dirty="0"/>
              <a:t>e</a:t>
            </a:r>
            <a:r>
              <a:rPr dirty="0"/>
              <a:t>a</a:t>
            </a:r>
            <a:r>
              <a:rPr spc="-10" dirty="0"/>
              <a:t>b</a:t>
            </a:r>
            <a:r>
              <a:rPr dirty="0"/>
              <a:t>i</a:t>
            </a:r>
            <a:r>
              <a:rPr spc="-5" dirty="0"/>
              <a:t>li</a:t>
            </a:r>
            <a:r>
              <a:rPr spc="-15" dirty="0"/>
              <a:t>t</a:t>
            </a:r>
            <a:r>
              <a:rPr dirty="0"/>
              <a:t>y</a:t>
            </a:r>
            <a:endParaRPr/>
          </a:p>
        </p:txBody>
      </p:sp>
      <p:sp>
        <p:nvSpPr>
          <p:cNvPr id="3" name="object 3"/>
          <p:cNvSpPr txBox="1"/>
          <p:nvPr/>
        </p:nvSpPr>
        <p:spPr>
          <a:xfrm>
            <a:off x="2040891" y="4939138"/>
            <a:ext cx="15049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a:t>
            </a:r>
          </a:p>
        </p:txBody>
      </p:sp>
      <p:sp>
        <p:nvSpPr>
          <p:cNvPr id="4" name="object 4"/>
          <p:cNvSpPr txBox="1"/>
          <p:nvPr/>
        </p:nvSpPr>
        <p:spPr>
          <a:xfrm>
            <a:off x="2040891" y="2505709"/>
            <a:ext cx="150495" cy="452120"/>
          </a:xfrm>
          <a:prstGeom prst="rect">
            <a:avLst/>
          </a:prstGeom>
        </p:spPr>
        <p:txBody>
          <a:bodyPr vert="horz" wrap="square" lIns="0" tIns="12700" rIns="0" bIns="0" rtlCol="0">
            <a:spAutoFit/>
          </a:bodyPr>
          <a:lstStyle/>
          <a:p>
            <a:pPr marL="12700">
              <a:spcBef>
                <a:spcPts val="100"/>
              </a:spcBef>
            </a:pPr>
            <a:r>
              <a:rPr sz="2800" dirty="0">
                <a:latin typeface="Times New Roman"/>
                <a:cs typeface="Times New Roman"/>
              </a:rPr>
              <a:t>•</a:t>
            </a:r>
          </a:p>
        </p:txBody>
      </p:sp>
      <p:sp>
        <p:nvSpPr>
          <p:cNvPr id="5" name="object 5"/>
          <p:cNvSpPr txBox="1"/>
          <p:nvPr/>
        </p:nvSpPr>
        <p:spPr>
          <a:xfrm>
            <a:off x="2040891" y="3357879"/>
            <a:ext cx="150495" cy="1572260"/>
          </a:xfrm>
          <a:prstGeom prst="rect">
            <a:avLst/>
          </a:prstGeom>
        </p:spPr>
        <p:txBody>
          <a:bodyPr vert="horz" wrap="square" lIns="0" tIns="101600" rIns="0" bIns="0" rtlCol="0">
            <a:spAutoFit/>
          </a:bodyPr>
          <a:lstStyle/>
          <a:p>
            <a:pPr marL="12700">
              <a:spcBef>
                <a:spcPts val="800"/>
              </a:spcBef>
            </a:pPr>
            <a:r>
              <a:rPr sz="2800" dirty="0">
                <a:latin typeface="Times New Roman"/>
                <a:cs typeface="Times New Roman"/>
              </a:rPr>
              <a:t>•</a:t>
            </a:r>
            <a:endParaRPr sz="2800">
              <a:latin typeface="Times New Roman"/>
              <a:cs typeface="Times New Roman"/>
            </a:endParaRPr>
          </a:p>
          <a:p>
            <a:pPr marL="12700">
              <a:spcBef>
                <a:spcPts val="700"/>
              </a:spcBef>
            </a:pPr>
            <a:r>
              <a:rPr sz="2800" dirty="0">
                <a:latin typeface="Times New Roman"/>
                <a:cs typeface="Times New Roman"/>
              </a:rPr>
              <a:t>•</a:t>
            </a:r>
            <a:endParaRPr sz="2800">
              <a:latin typeface="Times New Roman"/>
              <a:cs typeface="Times New Roman"/>
            </a:endParaRPr>
          </a:p>
          <a:p>
            <a:pPr marL="12700">
              <a:spcBef>
                <a:spcPts val="700"/>
              </a:spcBef>
            </a:pPr>
            <a:r>
              <a:rPr sz="2800" dirty="0">
                <a:latin typeface="Times New Roman"/>
                <a:cs typeface="Times New Roman"/>
              </a:rPr>
              <a:t>•</a:t>
            </a:r>
            <a:endParaRPr sz="2800">
              <a:latin typeface="Times New Roman"/>
              <a:cs typeface="Times New Roman"/>
            </a:endParaRPr>
          </a:p>
        </p:txBody>
      </p:sp>
      <p:sp>
        <p:nvSpPr>
          <p:cNvPr id="6" name="object 6"/>
          <p:cNvSpPr txBox="1"/>
          <p:nvPr/>
        </p:nvSpPr>
        <p:spPr>
          <a:xfrm>
            <a:off x="2248535" y="2597316"/>
            <a:ext cx="7691755" cy="3365500"/>
          </a:xfrm>
          <a:prstGeom prst="rect">
            <a:avLst/>
          </a:prstGeom>
        </p:spPr>
        <p:txBody>
          <a:bodyPr vert="horz" wrap="square" lIns="0" tIns="12700" rIns="0" bIns="0" rtlCol="0">
            <a:spAutoFit/>
          </a:bodyPr>
          <a:lstStyle/>
          <a:p>
            <a:pPr marL="38100" marR="33020">
              <a:spcBef>
                <a:spcPts val="100"/>
              </a:spcBef>
            </a:pPr>
            <a:r>
              <a:rPr sz="2800" b="1" spc="-10" dirty="0">
                <a:latin typeface="Times New Roman"/>
                <a:cs typeface="Times New Roman"/>
              </a:rPr>
              <a:t>Concrete</a:t>
            </a:r>
            <a:r>
              <a:rPr sz="2800" b="1" spc="300" dirty="0">
                <a:latin typeface="Times New Roman"/>
                <a:cs typeface="Times New Roman"/>
              </a:rPr>
              <a:t> </a:t>
            </a:r>
            <a:r>
              <a:rPr sz="2800" b="1" dirty="0">
                <a:latin typeface="Times New Roman"/>
                <a:cs typeface="Times New Roman"/>
              </a:rPr>
              <a:t>has</a:t>
            </a:r>
            <a:r>
              <a:rPr sz="2800" b="1" spc="320" dirty="0">
                <a:latin typeface="Times New Roman"/>
                <a:cs typeface="Times New Roman"/>
              </a:rPr>
              <a:t> </a:t>
            </a:r>
            <a:r>
              <a:rPr sz="2800" b="1" dirty="0">
                <a:latin typeface="Times New Roman"/>
                <a:cs typeface="Times New Roman"/>
              </a:rPr>
              <a:t>a</a:t>
            </a:r>
            <a:r>
              <a:rPr sz="2800" b="1" spc="320" dirty="0">
                <a:latin typeface="Times New Roman"/>
                <a:cs typeface="Times New Roman"/>
              </a:rPr>
              <a:t> </a:t>
            </a:r>
            <a:r>
              <a:rPr sz="2800" b="1" spc="-5" dirty="0">
                <a:latin typeface="Times New Roman"/>
                <a:cs typeface="Times New Roman"/>
              </a:rPr>
              <a:t>tendency</a:t>
            </a:r>
            <a:r>
              <a:rPr sz="2800" b="1" spc="310" dirty="0">
                <a:latin typeface="Times New Roman"/>
                <a:cs typeface="Times New Roman"/>
              </a:rPr>
              <a:t> </a:t>
            </a:r>
            <a:r>
              <a:rPr sz="2800" b="1" dirty="0">
                <a:latin typeface="Times New Roman"/>
                <a:cs typeface="Times New Roman"/>
              </a:rPr>
              <a:t>to</a:t>
            </a:r>
            <a:r>
              <a:rPr sz="2800" b="1" spc="315" dirty="0">
                <a:latin typeface="Times New Roman"/>
                <a:cs typeface="Times New Roman"/>
              </a:rPr>
              <a:t> </a:t>
            </a:r>
            <a:r>
              <a:rPr sz="2800" b="1" spc="-5" dirty="0">
                <a:latin typeface="Times New Roman"/>
                <a:cs typeface="Times New Roman"/>
              </a:rPr>
              <a:t>be</a:t>
            </a:r>
            <a:r>
              <a:rPr sz="2800" b="1" spc="310" dirty="0">
                <a:latin typeface="Times New Roman"/>
                <a:cs typeface="Times New Roman"/>
              </a:rPr>
              <a:t> </a:t>
            </a:r>
            <a:r>
              <a:rPr sz="2800" b="1" spc="-10" dirty="0">
                <a:latin typeface="Times New Roman"/>
                <a:cs typeface="Times New Roman"/>
              </a:rPr>
              <a:t>porous</a:t>
            </a:r>
            <a:r>
              <a:rPr sz="2800" b="1" spc="320" dirty="0">
                <a:latin typeface="Times New Roman"/>
                <a:cs typeface="Times New Roman"/>
              </a:rPr>
              <a:t> </a:t>
            </a:r>
            <a:r>
              <a:rPr sz="2800" b="1" spc="-5" dirty="0">
                <a:latin typeface="Times New Roman"/>
                <a:cs typeface="Times New Roman"/>
              </a:rPr>
              <a:t>due</a:t>
            </a:r>
            <a:r>
              <a:rPr sz="2800" b="1" spc="310" dirty="0">
                <a:latin typeface="Times New Roman"/>
                <a:cs typeface="Times New Roman"/>
              </a:rPr>
              <a:t> </a:t>
            </a:r>
            <a:r>
              <a:rPr sz="2800" b="1" spc="-5" dirty="0">
                <a:latin typeface="Times New Roman"/>
                <a:cs typeface="Times New Roman"/>
              </a:rPr>
              <a:t>to</a:t>
            </a:r>
            <a:r>
              <a:rPr sz="2800" b="1" spc="315" dirty="0">
                <a:latin typeface="Times New Roman"/>
                <a:cs typeface="Times New Roman"/>
              </a:rPr>
              <a:t> </a:t>
            </a:r>
            <a:r>
              <a:rPr sz="2800" b="1" spc="-5" dirty="0">
                <a:latin typeface="Times New Roman"/>
                <a:cs typeface="Times New Roman"/>
              </a:rPr>
              <a:t>the </a:t>
            </a:r>
            <a:r>
              <a:rPr sz="2800" b="1" spc="-685" dirty="0">
                <a:latin typeface="Times New Roman"/>
                <a:cs typeface="Times New Roman"/>
              </a:rPr>
              <a:t> </a:t>
            </a:r>
            <a:r>
              <a:rPr sz="2800" b="1" spc="-15" dirty="0">
                <a:latin typeface="Times New Roman"/>
                <a:cs typeface="Times New Roman"/>
              </a:rPr>
              <a:t>presence </a:t>
            </a:r>
            <a:r>
              <a:rPr sz="2800" b="1" dirty="0">
                <a:latin typeface="Times New Roman"/>
                <a:cs typeface="Times New Roman"/>
              </a:rPr>
              <a:t>of voids </a:t>
            </a:r>
            <a:r>
              <a:rPr sz="2800" b="1" spc="-5" dirty="0">
                <a:latin typeface="Times New Roman"/>
                <a:cs typeface="Times New Roman"/>
              </a:rPr>
              <a:t>formed</a:t>
            </a:r>
            <a:r>
              <a:rPr sz="2800" b="1" spc="-10" dirty="0">
                <a:latin typeface="Times New Roman"/>
                <a:cs typeface="Times New Roman"/>
              </a:rPr>
              <a:t> </a:t>
            </a:r>
            <a:r>
              <a:rPr sz="2800" b="1" spc="-5" dirty="0">
                <a:latin typeface="Times New Roman"/>
                <a:cs typeface="Times New Roman"/>
              </a:rPr>
              <a:t>during</a:t>
            </a:r>
            <a:r>
              <a:rPr sz="2800" b="1" dirty="0">
                <a:latin typeface="Times New Roman"/>
                <a:cs typeface="Times New Roman"/>
              </a:rPr>
              <a:t> or</a:t>
            </a:r>
            <a:r>
              <a:rPr sz="2800" b="1" spc="-50" dirty="0">
                <a:latin typeface="Times New Roman"/>
                <a:cs typeface="Times New Roman"/>
              </a:rPr>
              <a:t> </a:t>
            </a:r>
            <a:r>
              <a:rPr sz="2800" b="1" spc="-5" dirty="0">
                <a:latin typeface="Times New Roman"/>
                <a:cs typeface="Times New Roman"/>
              </a:rPr>
              <a:t>after</a:t>
            </a:r>
            <a:r>
              <a:rPr sz="2800" b="1" spc="-65" dirty="0">
                <a:latin typeface="Times New Roman"/>
                <a:cs typeface="Times New Roman"/>
              </a:rPr>
              <a:t> </a:t>
            </a:r>
            <a:r>
              <a:rPr sz="2800" b="1" dirty="0">
                <a:latin typeface="Times New Roman"/>
                <a:cs typeface="Times New Roman"/>
              </a:rPr>
              <a:t>placing</a:t>
            </a:r>
            <a:r>
              <a:rPr sz="2800" dirty="0">
                <a:latin typeface="Times New Roman"/>
                <a:cs typeface="Times New Roman"/>
              </a:rPr>
              <a:t>.</a:t>
            </a:r>
          </a:p>
          <a:p>
            <a:pPr marL="38100" marR="30480">
              <a:spcBef>
                <a:spcPts val="690"/>
              </a:spcBef>
              <a:tabLst>
                <a:tab pos="2022475" algn="l"/>
                <a:tab pos="2605405" algn="l"/>
                <a:tab pos="4295775" algn="l"/>
                <a:tab pos="5156200" algn="l"/>
                <a:tab pos="6805295" algn="l"/>
              </a:tabLst>
            </a:pPr>
            <a:r>
              <a:rPr sz="2800" b="1" spc="-5" dirty="0">
                <a:latin typeface="Times New Roman"/>
                <a:cs typeface="Times New Roman"/>
              </a:rPr>
              <a:t>P</a:t>
            </a:r>
            <a:r>
              <a:rPr sz="2800" b="1" spc="-15" dirty="0">
                <a:latin typeface="Times New Roman"/>
                <a:cs typeface="Times New Roman"/>
              </a:rPr>
              <a:t>e</a:t>
            </a:r>
            <a:r>
              <a:rPr sz="2800" b="1" spc="-5" dirty="0">
                <a:latin typeface="Times New Roman"/>
                <a:cs typeface="Times New Roman"/>
              </a:rPr>
              <a:t>ne</a:t>
            </a:r>
            <a:r>
              <a:rPr sz="2800" b="1" spc="5" dirty="0">
                <a:latin typeface="Times New Roman"/>
                <a:cs typeface="Times New Roman"/>
              </a:rPr>
              <a:t>t</a:t>
            </a:r>
            <a:r>
              <a:rPr sz="2800" b="1" spc="-15" dirty="0">
                <a:latin typeface="Times New Roman"/>
                <a:cs typeface="Times New Roman"/>
              </a:rPr>
              <a:t>r</a:t>
            </a:r>
            <a:r>
              <a:rPr sz="2800" b="1" dirty="0">
                <a:latin typeface="Times New Roman"/>
                <a:cs typeface="Times New Roman"/>
              </a:rPr>
              <a:t>a</a:t>
            </a:r>
            <a:r>
              <a:rPr sz="2800" b="1" spc="5" dirty="0">
                <a:latin typeface="Times New Roman"/>
                <a:cs typeface="Times New Roman"/>
              </a:rPr>
              <a:t>t</a:t>
            </a:r>
            <a:r>
              <a:rPr sz="2800" b="1" dirty="0">
                <a:latin typeface="Times New Roman"/>
                <a:cs typeface="Times New Roman"/>
              </a:rPr>
              <a:t>i</a:t>
            </a:r>
            <a:r>
              <a:rPr sz="2800" b="1" spc="5" dirty="0">
                <a:latin typeface="Times New Roman"/>
                <a:cs typeface="Times New Roman"/>
              </a:rPr>
              <a:t>o</a:t>
            </a:r>
            <a:r>
              <a:rPr sz="2800" b="1" dirty="0">
                <a:latin typeface="Times New Roman"/>
                <a:cs typeface="Times New Roman"/>
              </a:rPr>
              <a:t>n	</a:t>
            </a:r>
            <a:r>
              <a:rPr sz="2800" b="1" spc="-5" dirty="0">
                <a:latin typeface="Times New Roman"/>
                <a:cs typeface="Times New Roman"/>
              </a:rPr>
              <a:t>b</a:t>
            </a:r>
            <a:r>
              <a:rPr sz="2800" b="1" dirty="0">
                <a:latin typeface="Times New Roman"/>
                <a:cs typeface="Times New Roman"/>
              </a:rPr>
              <a:t>y	</a:t>
            </a:r>
            <a:r>
              <a:rPr sz="2800" b="1" spc="-5" dirty="0">
                <a:latin typeface="Times New Roman"/>
                <a:cs typeface="Times New Roman"/>
              </a:rPr>
              <a:t>subs</a:t>
            </a:r>
            <a:r>
              <a:rPr sz="2800" b="1" spc="5" dirty="0">
                <a:latin typeface="Times New Roman"/>
                <a:cs typeface="Times New Roman"/>
              </a:rPr>
              <a:t>t</a:t>
            </a:r>
            <a:r>
              <a:rPr sz="2800" b="1" dirty="0">
                <a:latin typeface="Times New Roman"/>
                <a:cs typeface="Times New Roman"/>
              </a:rPr>
              <a:t>ance	</a:t>
            </a:r>
            <a:r>
              <a:rPr sz="2800" b="1" spc="5" dirty="0">
                <a:latin typeface="Times New Roman"/>
                <a:cs typeface="Times New Roman"/>
              </a:rPr>
              <a:t>m</a:t>
            </a:r>
            <a:r>
              <a:rPr sz="2800" b="1" dirty="0">
                <a:latin typeface="Times New Roman"/>
                <a:cs typeface="Times New Roman"/>
              </a:rPr>
              <a:t>ay	adversely	</a:t>
            </a:r>
            <a:r>
              <a:rPr sz="2800" b="1" spc="5" dirty="0">
                <a:latin typeface="Times New Roman"/>
                <a:cs typeface="Times New Roman"/>
              </a:rPr>
              <a:t>a</a:t>
            </a:r>
            <a:r>
              <a:rPr sz="2800" b="1" spc="-5" dirty="0">
                <a:latin typeface="Times New Roman"/>
                <a:cs typeface="Times New Roman"/>
              </a:rPr>
              <a:t>f</a:t>
            </a:r>
            <a:r>
              <a:rPr sz="2800" b="1" spc="5" dirty="0">
                <a:latin typeface="Times New Roman"/>
                <a:cs typeface="Times New Roman"/>
              </a:rPr>
              <a:t>f</a:t>
            </a:r>
            <a:r>
              <a:rPr sz="2800" b="1" spc="-15" dirty="0">
                <a:latin typeface="Times New Roman"/>
                <a:cs typeface="Times New Roman"/>
              </a:rPr>
              <a:t>e</a:t>
            </a:r>
            <a:r>
              <a:rPr sz="2800" b="1" spc="-5" dirty="0">
                <a:latin typeface="Times New Roman"/>
                <a:cs typeface="Times New Roman"/>
              </a:rPr>
              <a:t>ct  durab</a:t>
            </a:r>
            <a:r>
              <a:rPr sz="2800" b="1" dirty="0">
                <a:latin typeface="Times New Roman"/>
                <a:cs typeface="Times New Roman"/>
              </a:rPr>
              <a:t>ili</a:t>
            </a:r>
            <a:r>
              <a:rPr sz="2800" b="1" spc="5" dirty="0">
                <a:latin typeface="Times New Roman"/>
                <a:cs typeface="Times New Roman"/>
              </a:rPr>
              <a:t>t</a:t>
            </a:r>
            <a:r>
              <a:rPr sz="2800" b="1" dirty="0">
                <a:latin typeface="Times New Roman"/>
                <a:cs typeface="Times New Roman"/>
              </a:rPr>
              <a:t>y </a:t>
            </a:r>
            <a:r>
              <a:rPr sz="2800" spc="-15" dirty="0">
                <a:latin typeface="Times New Roman"/>
                <a:cs typeface="Times New Roman"/>
              </a:rPr>
              <a:t>e</a:t>
            </a:r>
            <a:r>
              <a:rPr sz="2800" dirty="0">
                <a:latin typeface="Times New Roman"/>
                <a:cs typeface="Times New Roman"/>
              </a:rPr>
              <a:t>.g. </a:t>
            </a:r>
            <a:r>
              <a:rPr sz="2800" spc="-10" dirty="0">
                <a:latin typeface="Times New Roman"/>
                <a:cs typeface="Times New Roman"/>
              </a:rPr>
              <a:t>C</a:t>
            </a:r>
            <a:r>
              <a:rPr sz="2800" spc="-15" dirty="0">
                <a:latin typeface="Times New Roman"/>
                <a:cs typeface="Times New Roman"/>
              </a:rPr>
              <a:t>a</a:t>
            </a:r>
            <a:r>
              <a:rPr sz="2800" spc="5" dirty="0">
                <a:latin typeface="Times New Roman"/>
                <a:cs typeface="Times New Roman"/>
              </a:rPr>
              <a:t>(</a:t>
            </a:r>
            <a:r>
              <a:rPr sz="2800" spc="-15" dirty="0">
                <a:latin typeface="Times New Roman"/>
                <a:cs typeface="Times New Roman"/>
              </a:rPr>
              <a:t>O</a:t>
            </a:r>
            <a:r>
              <a:rPr sz="2800" spc="-5" dirty="0">
                <a:latin typeface="Times New Roman"/>
                <a:cs typeface="Times New Roman"/>
              </a:rPr>
              <a:t>H</a:t>
            </a:r>
            <a:r>
              <a:rPr sz="2800" dirty="0">
                <a:latin typeface="Times New Roman"/>
                <a:cs typeface="Times New Roman"/>
              </a:rPr>
              <a:t>)</a:t>
            </a:r>
            <a:r>
              <a:rPr sz="2800" spc="-445" dirty="0">
                <a:latin typeface="Times New Roman"/>
                <a:cs typeface="Times New Roman"/>
              </a:rPr>
              <a:t> </a:t>
            </a:r>
            <a:r>
              <a:rPr sz="2400" spc="-494" baseline="29513" dirty="0">
                <a:latin typeface="Times New Roman"/>
                <a:cs typeface="Times New Roman"/>
              </a:rPr>
              <a:t>2</a:t>
            </a:r>
            <a:r>
              <a:rPr sz="2400" spc="-262" baseline="29513" dirty="0">
                <a:latin typeface="Times New Roman"/>
                <a:cs typeface="Times New Roman"/>
              </a:rPr>
              <a:t> </a:t>
            </a:r>
            <a:r>
              <a:rPr sz="2800" dirty="0">
                <a:latin typeface="Times New Roman"/>
                <a:cs typeface="Times New Roman"/>
              </a:rPr>
              <a:t>l</a:t>
            </a:r>
            <a:r>
              <a:rPr sz="2800" spc="-5" dirty="0">
                <a:latin typeface="Times New Roman"/>
                <a:cs typeface="Times New Roman"/>
              </a:rPr>
              <a:t>e</a:t>
            </a:r>
            <a:r>
              <a:rPr sz="2800" spc="-15" dirty="0">
                <a:latin typeface="Times New Roman"/>
                <a:cs typeface="Times New Roman"/>
              </a:rPr>
              <a:t>a</a:t>
            </a:r>
            <a:r>
              <a:rPr sz="2800" spc="-5" dirty="0">
                <a:latin typeface="Times New Roman"/>
                <a:cs typeface="Times New Roman"/>
              </a:rPr>
              <a:t>c</a:t>
            </a:r>
            <a:r>
              <a:rPr sz="2800" spc="5" dirty="0">
                <a:latin typeface="Times New Roman"/>
                <a:cs typeface="Times New Roman"/>
              </a:rPr>
              <a:t>h</a:t>
            </a:r>
            <a:r>
              <a:rPr sz="2800" spc="-15" dirty="0">
                <a:latin typeface="Times New Roman"/>
                <a:cs typeface="Times New Roman"/>
              </a:rPr>
              <a:t>e</a:t>
            </a:r>
            <a:r>
              <a:rPr sz="2800" dirty="0">
                <a:latin typeface="Times New Roman"/>
                <a:cs typeface="Times New Roman"/>
              </a:rPr>
              <a:t>s</a:t>
            </a:r>
            <a:r>
              <a:rPr sz="2800" spc="-5" dirty="0">
                <a:latin typeface="Times New Roman"/>
                <a:cs typeface="Times New Roman"/>
              </a:rPr>
              <a:t> </a:t>
            </a:r>
            <a:r>
              <a:rPr sz="2800" dirty="0">
                <a:latin typeface="Times New Roman"/>
                <a:cs typeface="Times New Roman"/>
              </a:rPr>
              <a:t>o</a:t>
            </a:r>
            <a:r>
              <a:rPr sz="2800" spc="5" dirty="0">
                <a:latin typeface="Times New Roman"/>
                <a:cs typeface="Times New Roman"/>
              </a:rPr>
              <a:t>u</a:t>
            </a:r>
            <a:r>
              <a:rPr sz="2800" dirty="0">
                <a:latin typeface="Times New Roman"/>
                <a:cs typeface="Times New Roman"/>
              </a:rPr>
              <a:t>t.</a:t>
            </a:r>
          </a:p>
          <a:p>
            <a:pPr marL="38100" marR="238760">
              <a:lnSpc>
                <a:spcPct val="120700"/>
              </a:lnSpc>
              <a:spcBef>
                <a:spcPts val="5"/>
              </a:spcBef>
            </a:pPr>
            <a:r>
              <a:rPr sz="2800" b="1" spc="-10" dirty="0">
                <a:latin typeface="Times New Roman"/>
                <a:cs typeface="Times New Roman"/>
              </a:rPr>
              <a:t>Ingress </a:t>
            </a:r>
            <a:r>
              <a:rPr sz="2800" b="1" dirty="0">
                <a:latin typeface="Times New Roman"/>
                <a:cs typeface="Times New Roman"/>
              </a:rPr>
              <a:t>of air and </a:t>
            </a:r>
            <a:r>
              <a:rPr sz="2800" b="1" spc="-10" dirty="0">
                <a:latin typeface="Times New Roman"/>
                <a:cs typeface="Times New Roman"/>
              </a:rPr>
              <a:t>moisture resulting </a:t>
            </a:r>
            <a:r>
              <a:rPr sz="2800" dirty="0">
                <a:latin typeface="Times New Roman"/>
                <a:cs typeface="Times New Roman"/>
              </a:rPr>
              <a:t>in </a:t>
            </a:r>
            <a:r>
              <a:rPr sz="2800" spc="-5" dirty="0">
                <a:latin typeface="Times New Roman"/>
                <a:cs typeface="Times New Roman"/>
              </a:rPr>
              <a:t>corrosion. </a:t>
            </a:r>
            <a:r>
              <a:rPr sz="2800" spc="-685" dirty="0">
                <a:latin typeface="Times New Roman"/>
                <a:cs typeface="Times New Roman"/>
              </a:rPr>
              <a:t> </a:t>
            </a:r>
            <a:r>
              <a:rPr sz="2800" b="1" spc="-5" dirty="0">
                <a:latin typeface="Times New Roman"/>
                <a:cs typeface="Times New Roman"/>
              </a:rPr>
              <a:t>Important</a:t>
            </a:r>
            <a:r>
              <a:rPr sz="2800" b="1" dirty="0">
                <a:latin typeface="Times New Roman"/>
                <a:cs typeface="Times New Roman"/>
              </a:rPr>
              <a:t> </a:t>
            </a:r>
            <a:r>
              <a:rPr sz="2800" b="1" spc="-10" dirty="0">
                <a:latin typeface="Times New Roman"/>
                <a:cs typeface="Times New Roman"/>
              </a:rPr>
              <a:t>with</a:t>
            </a:r>
            <a:r>
              <a:rPr sz="2800" b="1" spc="-5" dirty="0">
                <a:latin typeface="Times New Roman"/>
                <a:cs typeface="Times New Roman"/>
              </a:rPr>
              <a:t> </a:t>
            </a:r>
            <a:r>
              <a:rPr sz="2800" b="1" spc="-10" dirty="0">
                <a:latin typeface="Times New Roman"/>
                <a:cs typeface="Times New Roman"/>
              </a:rPr>
              <a:t>regards</a:t>
            </a:r>
            <a:r>
              <a:rPr sz="2800" b="1" dirty="0">
                <a:latin typeface="Times New Roman"/>
                <a:cs typeface="Times New Roman"/>
              </a:rPr>
              <a:t> </a:t>
            </a:r>
            <a:r>
              <a:rPr sz="2800" b="1" spc="-5" dirty="0">
                <a:latin typeface="Times New Roman"/>
                <a:cs typeface="Times New Roman"/>
              </a:rPr>
              <a:t>to </a:t>
            </a:r>
            <a:r>
              <a:rPr sz="2800" b="1" spc="-10" dirty="0">
                <a:latin typeface="Times New Roman"/>
                <a:cs typeface="Times New Roman"/>
              </a:rPr>
              <a:t>water</a:t>
            </a:r>
            <a:r>
              <a:rPr sz="2800" b="1" spc="-55" dirty="0">
                <a:latin typeface="Times New Roman"/>
                <a:cs typeface="Times New Roman"/>
              </a:rPr>
              <a:t> </a:t>
            </a:r>
            <a:r>
              <a:rPr sz="2800" b="1" spc="-5" dirty="0">
                <a:latin typeface="Times New Roman"/>
                <a:cs typeface="Times New Roman"/>
              </a:rPr>
              <a:t>tightness</a:t>
            </a:r>
            <a:r>
              <a:rPr sz="2800" b="1" spc="30" dirty="0">
                <a:latin typeface="Times New Roman"/>
                <a:cs typeface="Times New Roman"/>
              </a:rPr>
              <a:t> </a:t>
            </a:r>
            <a:r>
              <a:rPr sz="2800" dirty="0">
                <a:latin typeface="Times New Roman"/>
                <a:cs typeface="Times New Roman"/>
              </a:rPr>
              <a:t>of </a:t>
            </a:r>
            <a:r>
              <a:rPr sz="2800" spc="5" dirty="0">
                <a:latin typeface="Times New Roman"/>
                <a:cs typeface="Times New Roman"/>
              </a:rPr>
              <a:t> </a:t>
            </a:r>
            <a:r>
              <a:rPr sz="2800" dirty="0">
                <a:latin typeface="Times New Roman"/>
                <a:cs typeface="Times New Roman"/>
              </a:rPr>
              <a:t>liquid</a:t>
            </a:r>
            <a:r>
              <a:rPr sz="2800" spc="-5" dirty="0">
                <a:latin typeface="Times New Roman"/>
                <a:cs typeface="Times New Roman"/>
              </a:rPr>
              <a:t> retaining</a:t>
            </a:r>
            <a:r>
              <a:rPr sz="2800" dirty="0">
                <a:latin typeface="Times New Roman"/>
                <a:cs typeface="Times New Roman"/>
              </a:rPr>
              <a:t> </a:t>
            </a:r>
            <a:r>
              <a:rPr sz="2800" spc="-5" dirty="0">
                <a:latin typeface="Times New Roman"/>
                <a:cs typeface="Times New Roman"/>
              </a:rPr>
              <a:t>structure.</a:t>
            </a:r>
            <a:endParaRPr sz="2800" dirty="0">
              <a:latin typeface="Times New Roman"/>
              <a:cs typeface="Times New Roman"/>
            </a:endParaRPr>
          </a:p>
        </p:txBody>
      </p:sp>
    </p:spTree>
    <p:extLst>
      <p:ext uri="{BB962C8B-B14F-4D97-AF65-F5344CB8AC3E}">
        <p14:creationId xmlns:p14="http://schemas.microsoft.com/office/powerpoint/2010/main" val="1493511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171" y="242570"/>
            <a:ext cx="3372485" cy="756920"/>
          </a:xfrm>
          <a:prstGeom prst="rect">
            <a:avLst/>
          </a:prstGeom>
        </p:spPr>
        <p:txBody>
          <a:bodyPr vert="horz" wrap="square" lIns="0" tIns="12700" rIns="0" bIns="0" rtlCol="0" anchor="b">
            <a:spAutoFit/>
          </a:bodyPr>
          <a:lstStyle/>
          <a:p>
            <a:pPr marL="12700">
              <a:lnSpc>
                <a:spcPct val="100000"/>
              </a:lnSpc>
              <a:spcBef>
                <a:spcPts val="100"/>
              </a:spcBef>
            </a:pPr>
            <a:r>
              <a:rPr spc="-5" dirty="0"/>
              <a:t>Pe</a:t>
            </a:r>
            <a:r>
              <a:rPr spc="5" dirty="0"/>
              <a:t>r</a:t>
            </a:r>
            <a:r>
              <a:rPr spc="-10" dirty="0"/>
              <a:t>m</a:t>
            </a:r>
            <a:r>
              <a:rPr spc="5" dirty="0"/>
              <a:t>e</a:t>
            </a:r>
            <a:r>
              <a:rPr dirty="0"/>
              <a:t>a</a:t>
            </a:r>
            <a:r>
              <a:rPr spc="-10" dirty="0"/>
              <a:t>b</a:t>
            </a:r>
            <a:r>
              <a:rPr dirty="0"/>
              <a:t>i</a:t>
            </a:r>
            <a:r>
              <a:rPr spc="-5" dirty="0"/>
              <a:t>li</a:t>
            </a:r>
            <a:r>
              <a:rPr spc="-15" dirty="0"/>
              <a:t>t</a:t>
            </a:r>
            <a:r>
              <a:rPr dirty="0"/>
              <a:t>y</a:t>
            </a:r>
            <a:endParaRPr/>
          </a:p>
        </p:txBody>
      </p:sp>
      <p:pic>
        <p:nvPicPr>
          <p:cNvPr id="3" name="object 3"/>
          <p:cNvPicPr/>
          <p:nvPr/>
        </p:nvPicPr>
        <p:blipFill>
          <a:blip r:embed="rId2" cstate="print"/>
          <a:stretch>
            <a:fillRect/>
          </a:stretch>
        </p:blipFill>
        <p:spPr>
          <a:xfrm>
            <a:off x="6667169" y="2080895"/>
            <a:ext cx="4343400" cy="2696210"/>
          </a:xfrm>
          <a:prstGeom prst="rect">
            <a:avLst/>
          </a:prstGeom>
        </p:spPr>
      </p:pic>
      <p:pic>
        <p:nvPicPr>
          <p:cNvPr id="4" name="object 4"/>
          <p:cNvPicPr/>
          <p:nvPr/>
        </p:nvPicPr>
        <p:blipFill>
          <a:blip r:embed="rId3" cstate="print"/>
          <a:stretch>
            <a:fillRect/>
          </a:stretch>
        </p:blipFill>
        <p:spPr>
          <a:xfrm>
            <a:off x="766639" y="3097088"/>
            <a:ext cx="3942079" cy="3083560"/>
          </a:xfrm>
          <a:prstGeom prst="rect">
            <a:avLst/>
          </a:prstGeom>
        </p:spPr>
      </p:pic>
    </p:spTree>
    <p:extLst>
      <p:ext uri="{BB962C8B-B14F-4D97-AF65-F5344CB8AC3E}">
        <p14:creationId xmlns:p14="http://schemas.microsoft.com/office/powerpoint/2010/main" val="362869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B1CD0-687A-4351-A530-A7EC5E2ABF3B}"/>
              </a:ext>
            </a:extLst>
          </p:cNvPr>
          <p:cNvSpPr>
            <a:spLocks noGrp="1"/>
          </p:cNvSpPr>
          <p:nvPr>
            <p:ph type="title"/>
          </p:nvPr>
        </p:nvSpPr>
        <p:spPr/>
        <p:txBody>
          <a:bodyPr/>
          <a:lstStyle/>
          <a:p>
            <a:r>
              <a:rPr lang="en-IN" dirty="0"/>
              <a:t>MIX PROPORTIONS</a:t>
            </a:r>
          </a:p>
        </p:txBody>
      </p:sp>
      <p:sp>
        <p:nvSpPr>
          <p:cNvPr id="3" name="Content Placeholder 2">
            <a:extLst>
              <a:ext uri="{FF2B5EF4-FFF2-40B4-BE49-F238E27FC236}">
                <a16:creationId xmlns:a16="http://schemas.microsoft.com/office/drawing/2014/main" id="{B36A1D9F-4563-4164-9A8A-1B991823C71C}"/>
              </a:ext>
            </a:extLst>
          </p:cNvPr>
          <p:cNvSpPr>
            <a:spLocks noGrp="1"/>
          </p:cNvSpPr>
          <p:nvPr>
            <p:ph idx="1"/>
          </p:nvPr>
        </p:nvSpPr>
        <p:spPr/>
        <p:txBody>
          <a:bodyPr/>
          <a:lstStyle/>
          <a:p>
            <a:pPr>
              <a:buFont typeface="Wingdings" panose="05000000000000000000" pitchFamily="2" charset="2"/>
              <a:buChar char="Ø"/>
            </a:pPr>
            <a:r>
              <a:rPr lang="en-IN" dirty="0"/>
              <a:t>Aggregate/cement ratio is an important factor influencing workability. The higher the aggregate/cement ratio, the leaner is the concrete. In lean concrete, less quantity of paste is available for lubrication, per unit surface area of the aggregate and hence the mobility of aggregate is restrained. On the other hand, in case of rich concrete with lower aggregate/cement ratio, more paste is available to make the mix cohesive and fatty to give better workability.</a:t>
            </a:r>
          </a:p>
        </p:txBody>
      </p:sp>
    </p:spTree>
    <p:extLst>
      <p:ext uri="{BB962C8B-B14F-4D97-AF65-F5344CB8AC3E}">
        <p14:creationId xmlns:p14="http://schemas.microsoft.com/office/powerpoint/2010/main" val="19143870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7552" y="759405"/>
            <a:ext cx="3096895"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Permeability</a:t>
            </a:r>
            <a:endParaRPr sz="4400" dirty="0"/>
          </a:p>
        </p:txBody>
      </p:sp>
      <p:sp>
        <p:nvSpPr>
          <p:cNvPr id="3" name="object 3"/>
          <p:cNvSpPr txBox="1"/>
          <p:nvPr/>
        </p:nvSpPr>
        <p:spPr>
          <a:xfrm>
            <a:off x="206734" y="2488757"/>
            <a:ext cx="5380603" cy="2700739"/>
          </a:xfrm>
          <a:prstGeom prst="rect">
            <a:avLst/>
          </a:prstGeom>
        </p:spPr>
        <p:txBody>
          <a:bodyPr vert="horz" wrap="square" lIns="0" tIns="12700" rIns="0" bIns="0" rtlCol="0">
            <a:spAutoFit/>
          </a:bodyPr>
          <a:lstStyle/>
          <a:p>
            <a:pPr marR="5080" algn="just">
              <a:spcBef>
                <a:spcPts val="100"/>
              </a:spcBef>
              <a:tabLst>
                <a:tab pos="601980" algn="l"/>
                <a:tab pos="2172970" algn="l"/>
              </a:tabLst>
            </a:pPr>
            <a:r>
              <a:rPr sz="2400" b="1" spc="-150" dirty="0">
                <a:latin typeface="Times New Roman"/>
                <a:cs typeface="Times New Roman"/>
              </a:rPr>
              <a:t>To	</a:t>
            </a:r>
            <a:r>
              <a:rPr sz="2400" b="1" spc="-10" dirty="0">
                <a:latin typeface="Times New Roman"/>
                <a:cs typeface="Times New Roman"/>
              </a:rPr>
              <a:t>produce	</a:t>
            </a:r>
            <a:r>
              <a:rPr sz="2400" b="1" spc="-5" dirty="0">
                <a:latin typeface="Times New Roman"/>
                <a:cs typeface="Times New Roman"/>
              </a:rPr>
              <a:t>concrete</a:t>
            </a:r>
            <a:r>
              <a:rPr sz="2400" b="1" spc="380" dirty="0">
                <a:latin typeface="Times New Roman"/>
                <a:cs typeface="Times New Roman"/>
              </a:rPr>
              <a:t> </a:t>
            </a:r>
            <a:r>
              <a:rPr sz="2400" b="1" dirty="0">
                <a:latin typeface="Times New Roman"/>
                <a:cs typeface="Times New Roman"/>
              </a:rPr>
              <a:t>of</a:t>
            </a:r>
            <a:r>
              <a:rPr sz="2400" b="1" spc="390" dirty="0">
                <a:latin typeface="Times New Roman"/>
                <a:cs typeface="Times New Roman"/>
              </a:rPr>
              <a:t> </a:t>
            </a:r>
            <a:r>
              <a:rPr sz="2400" b="1" spc="-5" dirty="0">
                <a:latin typeface="Times New Roman"/>
                <a:cs typeface="Times New Roman"/>
              </a:rPr>
              <a:t>low</a:t>
            </a:r>
            <a:r>
              <a:rPr lang="en-IN" sz="2400" b="1" spc="365" dirty="0">
                <a:latin typeface="Times New Roman"/>
                <a:cs typeface="Times New Roman"/>
              </a:rPr>
              <a:t> </a:t>
            </a:r>
            <a:r>
              <a:rPr sz="2400" b="1" spc="-15" dirty="0">
                <a:latin typeface="Times New Roman"/>
                <a:cs typeface="Times New Roman"/>
              </a:rPr>
              <a:t>permeability</a:t>
            </a:r>
            <a:r>
              <a:rPr lang="en-IN" sz="2400" b="1" spc="-15" dirty="0">
                <a:latin typeface="Times New Roman"/>
                <a:cs typeface="Times New Roman"/>
              </a:rPr>
              <a:t>, </a:t>
            </a:r>
            <a:r>
              <a:rPr sz="2400" b="1" spc="-5" dirty="0">
                <a:latin typeface="Times New Roman"/>
                <a:cs typeface="Times New Roman"/>
              </a:rPr>
              <a:t>full </a:t>
            </a:r>
            <a:r>
              <a:rPr sz="2400" b="1" spc="-785" dirty="0">
                <a:latin typeface="Times New Roman"/>
                <a:cs typeface="Times New Roman"/>
              </a:rPr>
              <a:t> </a:t>
            </a:r>
            <a:r>
              <a:rPr sz="2400" b="1" dirty="0">
                <a:latin typeface="Times New Roman"/>
                <a:cs typeface="Times New Roman"/>
              </a:rPr>
              <a:t>compaction &amp; </a:t>
            </a:r>
            <a:r>
              <a:rPr sz="2400" b="1" spc="-10" dirty="0">
                <a:latin typeface="Times New Roman"/>
                <a:cs typeface="Times New Roman"/>
              </a:rPr>
              <a:t>proper</a:t>
            </a:r>
            <a:r>
              <a:rPr sz="2400" b="1" spc="-55" dirty="0">
                <a:latin typeface="Times New Roman"/>
                <a:cs typeface="Times New Roman"/>
              </a:rPr>
              <a:t> </a:t>
            </a:r>
            <a:r>
              <a:rPr sz="2400" b="1" dirty="0">
                <a:latin typeface="Times New Roman"/>
                <a:cs typeface="Times New Roman"/>
              </a:rPr>
              <a:t>curing</a:t>
            </a:r>
            <a:r>
              <a:rPr sz="2400" b="1" spc="80" dirty="0">
                <a:latin typeface="Times New Roman"/>
                <a:cs typeface="Times New Roman"/>
              </a:rPr>
              <a:t> </a:t>
            </a:r>
            <a:r>
              <a:rPr sz="2400" spc="-5" dirty="0">
                <a:latin typeface="Times New Roman"/>
                <a:cs typeface="Times New Roman"/>
              </a:rPr>
              <a:t>is</a:t>
            </a:r>
            <a:r>
              <a:rPr sz="2400" dirty="0">
                <a:latin typeface="Times New Roman"/>
                <a:cs typeface="Times New Roman"/>
              </a:rPr>
              <a:t> </a:t>
            </a:r>
            <a:r>
              <a:rPr sz="2400" spc="-5" dirty="0">
                <a:latin typeface="Times New Roman"/>
                <a:cs typeface="Times New Roman"/>
              </a:rPr>
              <a:t>essential.</a:t>
            </a:r>
            <a:endParaRPr sz="2400" dirty="0">
              <a:latin typeface="Times New Roman"/>
              <a:cs typeface="Times New Roman"/>
            </a:endParaRPr>
          </a:p>
          <a:p>
            <a:pPr marR="5715" algn="just">
              <a:spcBef>
                <a:spcPts val="790"/>
              </a:spcBef>
              <a:tabLst>
                <a:tab pos="3303904" algn="l"/>
                <a:tab pos="3728085" algn="l"/>
                <a:tab pos="5648960" algn="l"/>
                <a:tab pos="6141085" algn="l"/>
              </a:tabLst>
            </a:pPr>
            <a:r>
              <a:rPr sz="2400" b="1" dirty="0">
                <a:latin typeface="Times New Roman"/>
                <a:cs typeface="Times New Roman"/>
              </a:rPr>
              <a:t>Low</a:t>
            </a:r>
            <a:r>
              <a:rPr lang="en-IN" sz="2400" b="1" dirty="0">
                <a:latin typeface="Times New Roman"/>
                <a:cs typeface="Times New Roman"/>
              </a:rPr>
              <a:t> </a:t>
            </a:r>
            <a:r>
              <a:rPr sz="2400" b="1" dirty="0">
                <a:latin typeface="Times New Roman"/>
                <a:cs typeface="Times New Roman"/>
              </a:rPr>
              <a:t>permeability</a:t>
            </a:r>
            <a:r>
              <a:rPr lang="en-IN" sz="2400" b="1" dirty="0">
                <a:latin typeface="Times New Roman"/>
                <a:cs typeface="Times New Roman"/>
              </a:rPr>
              <a:t> </a:t>
            </a:r>
            <a:r>
              <a:rPr sz="2400" b="1" spc="-5" dirty="0">
                <a:latin typeface="Times New Roman"/>
                <a:cs typeface="Times New Roman"/>
              </a:rPr>
              <a:t>is</a:t>
            </a:r>
            <a:r>
              <a:rPr lang="en-IN" sz="2400" b="1" spc="-5" dirty="0">
                <a:latin typeface="Times New Roman"/>
                <a:cs typeface="Times New Roman"/>
              </a:rPr>
              <a:t> </a:t>
            </a:r>
            <a:r>
              <a:rPr sz="2400" b="1" dirty="0">
                <a:latin typeface="Times New Roman"/>
                <a:cs typeface="Times New Roman"/>
              </a:rPr>
              <a:t>important</a:t>
            </a:r>
            <a:r>
              <a:rPr lang="en-IN" sz="2400" b="1" dirty="0">
                <a:latin typeface="Times New Roman"/>
                <a:cs typeface="Times New Roman"/>
              </a:rPr>
              <a:t> </a:t>
            </a:r>
            <a:r>
              <a:rPr sz="2400" b="1" spc="-5" dirty="0">
                <a:latin typeface="Times New Roman"/>
                <a:cs typeface="Times New Roman"/>
              </a:rPr>
              <a:t>in</a:t>
            </a:r>
            <a:r>
              <a:rPr lang="en-IN" sz="2400" b="1" spc="-5" dirty="0">
                <a:latin typeface="Times New Roman"/>
                <a:cs typeface="Times New Roman"/>
              </a:rPr>
              <a:t> </a:t>
            </a:r>
            <a:r>
              <a:rPr sz="2400" b="1" spc="-10" dirty="0">
                <a:latin typeface="Times New Roman"/>
                <a:cs typeface="Times New Roman"/>
              </a:rPr>
              <a:t>increasing resistant</a:t>
            </a:r>
            <a:r>
              <a:rPr sz="2400" b="1" spc="245" dirty="0">
                <a:latin typeface="Times New Roman"/>
                <a:cs typeface="Times New Roman"/>
              </a:rPr>
              <a:t> </a:t>
            </a:r>
            <a:r>
              <a:rPr sz="2400" spc="-5" dirty="0">
                <a:latin typeface="Times New Roman"/>
                <a:cs typeface="Times New Roman"/>
              </a:rPr>
              <a:t>to</a:t>
            </a:r>
            <a:r>
              <a:rPr sz="2400" spc="229" dirty="0">
                <a:latin typeface="Times New Roman"/>
                <a:cs typeface="Times New Roman"/>
              </a:rPr>
              <a:t> </a:t>
            </a:r>
            <a:r>
              <a:rPr sz="2400" spc="-5" dirty="0">
                <a:latin typeface="Times New Roman"/>
                <a:cs typeface="Times New Roman"/>
              </a:rPr>
              <a:t>frost</a:t>
            </a:r>
            <a:r>
              <a:rPr sz="2400" spc="215" dirty="0">
                <a:latin typeface="Times New Roman"/>
                <a:cs typeface="Times New Roman"/>
              </a:rPr>
              <a:t> </a:t>
            </a:r>
            <a:r>
              <a:rPr sz="2400" spc="-5" dirty="0">
                <a:latin typeface="Times New Roman"/>
                <a:cs typeface="Times New Roman"/>
              </a:rPr>
              <a:t>action</a:t>
            </a:r>
            <a:r>
              <a:rPr sz="2400" spc="229" dirty="0">
                <a:latin typeface="Times New Roman"/>
                <a:cs typeface="Times New Roman"/>
              </a:rPr>
              <a:t> </a:t>
            </a:r>
            <a:r>
              <a:rPr sz="2400" dirty="0">
                <a:latin typeface="Times New Roman"/>
                <a:cs typeface="Times New Roman"/>
              </a:rPr>
              <a:t>and</a:t>
            </a:r>
            <a:r>
              <a:rPr sz="2400" spc="225" dirty="0">
                <a:latin typeface="Times New Roman"/>
                <a:cs typeface="Times New Roman"/>
              </a:rPr>
              <a:t> </a:t>
            </a:r>
            <a:r>
              <a:rPr sz="2400" spc="-5" dirty="0">
                <a:latin typeface="Times New Roman"/>
                <a:cs typeface="Times New Roman"/>
              </a:rPr>
              <a:t>chemical</a:t>
            </a:r>
            <a:r>
              <a:rPr sz="2400" spc="220" dirty="0">
                <a:latin typeface="Times New Roman"/>
                <a:cs typeface="Times New Roman"/>
              </a:rPr>
              <a:t> </a:t>
            </a:r>
            <a:r>
              <a:rPr sz="2400" spc="-5" dirty="0">
                <a:latin typeface="Times New Roman"/>
                <a:cs typeface="Times New Roman"/>
              </a:rPr>
              <a:t>attack</a:t>
            </a:r>
            <a:r>
              <a:rPr sz="2400" spc="225" dirty="0">
                <a:latin typeface="Times New Roman"/>
                <a:cs typeface="Times New Roman"/>
              </a:rPr>
              <a:t> </a:t>
            </a:r>
            <a:r>
              <a:rPr sz="2400" dirty="0">
                <a:latin typeface="Times New Roman"/>
                <a:cs typeface="Times New Roman"/>
              </a:rPr>
              <a:t>and</a:t>
            </a:r>
            <a:r>
              <a:rPr sz="2400" spc="-785" dirty="0">
                <a:latin typeface="Times New Roman"/>
                <a:cs typeface="Times New Roman"/>
              </a:rPr>
              <a:t> </a:t>
            </a:r>
            <a:r>
              <a:rPr sz="2400" spc="-5" dirty="0">
                <a:latin typeface="Times New Roman"/>
                <a:cs typeface="Times New Roman"/>
              </a:rPr>
              <a:t>in</a:t>
            </a:r>
            <a:r>
              <a:rPr sz="2400" dirty="0">
                <a:latin typeface="Times New Roman"/>
                <a:cs typeface="Times New Roman"/>
              </a:rPr>
              <a:t> </a:t>
            </a:r>
            <a:r>
              <a:rPr sz="2400" spc="-5" dirty="0">
                <a:latin typeface="Times New Roman"/>
                <a:cs typeface="Times New Roman"/>
              </a:rPr>
              <a:t>protecting</a:t>
            </a:r>
            <a:r>
              <a:rPr sz="2400" spc="10" dirty="0">
                <a:latin typeface="Times New Roman"/>
                <a:cs typeface="Times New Roman"/>
              </a:rPr>
              <a:t> </a:t>
            </a:r>
            <a:r>
              <a:rPr sz="2400" dirty="0">
                <a:latin typeface="Times New Roman"/>
                <a:cs typeface="Times New Roman"/>
              </a:rPr>
              <a:t>embedded </a:t>
            </a:r>
            <a:r>
              <a:rPr sz="2400" spc="-5" dirty="0">
                <a:latin typeface="Times New Roman"/>
                <a:cs typeface="Times New Roman"/>
              </a:rPr>
              <a:t>steel</a:t>
            </a:r>
            <a:r>
              <a:rPr sz="2400" spc="-10" dirty="0">
                <a:latin typeface="Times New Roman"/>
                <a:cs typeface="Times New Roman"/>
              </a:rPr>
              <a:t> </a:t>
            </a:r>
            <a:r>
              <a:rPr sz="2400" dirty="0">
                <a:latin typeface="Times New Roman"/>
                <a:cs typeface="Times New Roman"/>
              </a:rPr>
              <a:t>against</a:t>
            </a:r>
            <a:r>
              <a:rPr sz="2400" spc="-15" dirty="0">
                <a:latin typeface="Times New Roman"/>
                <a:cs typeface="Times New Roman"/>
              </a:rPr>
              <a:t> </a:t>
            </a:r>
            <a:r>
              <a:rPr sz="2400" dirty="0">
                <a:latin typeface="Times New Roman"/>
                <a:cs typeface="Times New Roman"/>
              </a:rPr>
              <a:t>corrosion.</a:t>
            </a:r>
          </a:p>
        </p:txBody>
      </p:sp>
      <p:pic>
        <p:nvPicPr>
          <p:cNvPr id="4" name="object 3">
            <a:extLst>
              <a:ext uri="{FF2B5EF4-FFF2-40B4-BE49-F238E27FC236}">
                <a16:creationId xmlns:a16="http://schemas.microsoft.com/office/drawing/2014/main" id="{E9641BB7-F5A2-4A9C-A30E-88C5F1854C74}"/>
              </a:ext>
            </a:extLst>
          </p:cNvPr>
          <p:cNvPicPr/>
          <p:nvPr/>
        </p:nvPicPr>
        <p:blipFill>
          <a:blip r:embed="rId2" cstate="print"/>
          <a:stretch>
            <a:fillRect/>
          </a:stretch>
        </p:blipFill>
        <p:spPr>
          <a:xfrm>
            <a:off x="6095999" y="1713947"/>
            <a:ext cx="5600590" cy="4098015"/>
          </a:xfrm>
          <a:prstGeom prst="rect">
            <a:avLst/>
          </a:prstGeom>
        </p:spPr>
      </p:pic>
    </p:spTree>
    <p:extLst>
      <p:ext uri="{BB962C8B-B14F-4D97-AF65-F5344CB8AC3E}">
        <p14:creationId xmlns:p14="http://schemas.microsoft.com/office/powerpoint/2010/main" val="33646629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7552" y="791210"/>
            <a:ext cx="3096895"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Permeability</a:t>
            </a:r>
            <a:endParaRPr sz="4400" dirty="0"/>
          </a:p>
        </p:txBody>
      </p:sp>
      <p:sp>
        <p:nvSpPr>
          <p:cNvPr id="3" name="object 3"/>
          <p:cNvSpPr txBox="1"/>
          <p:nvPr/>
        </p:nvSpPr>
        <p:spPr>
          <a:xfrm>
            <a:off x="631909" y="1996330"/>
            <a:ext cx="8100695" cy="4193456"/>
          </a:xfrm>
          <a:prstGeom prst="rect">
            <a:avLst/>
          </a:prstGeom>
        </p:spPr>
        <p:txBody>
          <a:bodyPr vert="horz" wrap="square" lIns="0" tIns="12700" rIns="0" bIns="0" rtlCol="0">
            <a:spAutoFit/>
          </a:bodyPr>
          <a:lstStyle/>
          <a:p>
            <a:pPr marL="12700" marR="9525" algn="just">
              <a:spcBef>
                <a:spcPts val="100"/>
              </a:spcBef>
            </a:pPr>
            <a:r>
              <a:rPr sz="2800" b="1" spc="-5" dirty="0">
                <a:latin typeface="Times New Roman"/>
                <a:cs typeface="Times New Roman"/>
              </a:rPr>
              <a:t>The permeability </a:t>
            </a:r>
            <a:r>
              <a:rPr sz="2800" b="1" dirty="0">
                <a:latin typeface="Times New Roman"/>
                <a:cs typeface="Times New Roman"/>
              </a:rPr>
              <a:t>of </a:t>
            </a:r>
            <a:r>
              <a:rPr sz="2800" b="1" spc="-5" dirty="0">
                <a:latin typeface="Times New Roman"/>
                <a:cs typeface="Times New Roman"/>
              </a:rPr>
              <a:t>cement paste varies </a:t>
            </a:r>
            <a:r>
              <a:rPr sz="2800" b="1" spc="-10" dirty="0">
                <a:latin typeface="Times New Roman"/>
                <a:cs typeface="Times New Roman"/>
              </a:rPr>
              <a:t>with </a:t>
            </a:r>
            <a:r>
              <a:rPr sz="2800" b="1" spc="-5" dirty="0">
                <a:latin typeface="Times New Roman"/>
                <a:cs typeface="Times New Roman"/>
              </a:rPr>
              <a:t>the </a:t>
            </a:r>
            <a:r>
              <a:rPr sz="2800" b="1" dirty="0">
                <a:latin typeface="Times New Roman"/>
                <a:cs typeface="Times New Roman"/>
              </a:rPr>
              <a:t>age </a:t>
            </a:r>
            <a:r>
              <a:rPr sz="2800" b="1" spc="5" dirty="0">
                <a:latin typeface="Times New Roman"/>
                <a:cs typeface="Times New Roman"/>
              </a:rPr>
              <a:t> </a:t>
            </a:r>
            <a:r>
              <a:rPr sz="2800" b="1" dirty="0">
                <a:latin typeface="Times New Roman"/>
                <a:cs typeface="Times New Roman"/>
              </a:rPr>
              <a:t>of </a:t>
            </a:r>
            <a:r>
              <a:rPr sz="2800" b="1" spc="-15" dirty="0">
                <a:latin typeface="Times New Roman"/>
                <a:cs typeface="Times New Roman"/>
              </a:rPr>
              <a:t>concrete</a:t>
            </a:r>
            <a:r>
              <a:rPr sz="2800" b="1" spc="-5" dirty="0">
                <a:latin typeface="Times New Roman"/>
                <a:cs typeface="Times New Roman"/>
              </a:rPr>
              <a:t> </a:t>
            </a:r>
            <a:r>
              <a:rPr sz="2800" b="1" dirty="0">
                <a:latin typeface="Times New Roman"/>
                <a:cs typeface="Times New Roman"/>
              </a:rPr>
              <a:t>or</a:t>
            </a:r>
            <a:r>
              <a:rPr sz="2800" b="1" spc="-65" dirty="0">
                <a:latin typeface="Times New Roman"/>
                <a:cs typeface="Times New Roman"/>
              </a:rPr>
              <a:t> </a:t>
            </a:r>
            <a:r>
              <a:rPr sz="2800" b="1" spc="-10" dirty="0">
                <a:latin typeface="Times New Roman"/>
                <a:cs typeface="Times New Roman"/>
              </a:rPr>
              <a:t>with</a:t>
            </a:r>
            <a:r>
              <a:rPr sz="2800" b="1" spc="-5" dirty="0">
                <a:latin typeface="Times New Roman"/>
                <a:cs typeface="Times New Roman"/>
              </a:rPr>
              <a:t> </a:t>
            </a:r>
            <a:r>
              <a:rPr sz="2800" b="1" spc="-20" dirty="0">
                <a:latin typeface="Times New Roman"/>
                <a:cs typeface="Times New Roman"/>
              </a:rPr>
              <a:t>progress</a:t>
            </a:r>
            <a:r>
              <a:rPr sz="2800" b="1" dirty="0">
                <a:latin typeface="Times New Roman"/>
                <a:cs typeface="Times New Roman"/>
              </a:rPr>
              <a:t> of</a:t>
            </a:r>
            <a:r>
              <a:rPr sz="2800" b="1" spc="-10" dirty="0">
                <a:latin typeface="Times New Roman"/>
                <a:cs typeface="Times New Roman"/>
              </a:rPr>
              <a:t> </a:t>
            </a:r>
            <a:r>
              <a:rPr sz="2800" b="1" dirty="0">
                <a:latin typeface="Times New Roman"/>
                <a:cs typeface="Times New Roman"/>
              </a:rPr>
              <a:t>hydration</a:t>
            </a:r>
            <a:r>
              <a:rPr sz="2800" dirty="0">
                <a:latin typeface="Times New Roman"/>
                <a:cs typeface="Times New Roman"/>
              </a:rPr>
              <a:t>.</a:t>
            </a:r>
          </a:p>
          <a:p>
            <a:pPr marL="12700" marR="7620" algn="just">
              <a:lnSpc>
                <a:spcPts val="3350"/>
              </a:lnSpc>
              <a:spcBef>
                <a:spcPts val="819"/>
              </a:spcBef>
              <a:buSzPct val="96428"/>
              <a:buFont typeface="Times New Roman"/>
              <a:buChar char="•"/>
              <a:tabLst>
                <a:tab pos="138430" algn="l"/>
              </a:tabLst>
            </a:pPr>
            <a:r>
              <a:rPr sz="2800" b="1" spc="-15" dirty="0">
                <a:latin typeface="Times New Roman"/>
                <a:cs typeface="Times New Roman"/>
              </a:rPr>
              <a:t>With</a:t>
            </a:r>
            <a:r>
              <a:rPr sz="2800" b="1" spc="-10" dirty="0">
                <a:latin typeface="Times New Roman"/>
                <a:cs typeface="Times New Roman"/>
              </a:rPr>
              <a:t> </a:t>
            </a:r>
            <a:r>
              <a:rPr sz="2800" b="1" spc="-5" dirty="0">
                <a:latin typeface="Times New Roman"/>
                <a:cs typeface="Times New Roman"/>
              </a:rPr>
              <a:t>age,</a:t>
            </a:r>
            <a:r>
              <a:rPr sz="2800" b="1"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5" dirty="0">
                <a:latin typeface="Times New Roman"/>
                <a:cs typeface="Times New Roman"/>
              </a:rPr>
              <a:t>permeability</a:t>
            </a:r>
            <a:r>
              <a:rPr sz="2800" b="1" dirty="0">
                <a:latin typeface="Times New Roman"/>
                <a:cs typeface="Times New Roman"/>
              </a:rPr>
              <a:t> </a:t>
            </a:r>
            <a:r>
              <a:rPr sz="2800" b="1" spc="-15" dirty="0">
                <a:latin typeface="Times New Roman"/>
                <a:cs typeface="Times New Roman"/>
              </a:rPr>
              <a:t>decreases</a:t>
            </a:r>
            <a:r>
              <a:rPr sz="2800" b="1" spc="-10" dirty="0">
                <a:latin typeface="Times New Roman"/>
                <a:cs typeface="Times New Roman"/>
              </a:rPr>
              <a:t> </a:t>
            </a:r>
            <a:r>
              <a:rPr sz="2800" b="1" spc="-5" dirty="0">
                <a:latin typeface="Times New Roman"/>
                <a:cs typeface="Times New Roman"/>
              </a:rPr>
              <a:t>because</a:t>
            </a:r>
            <a:r>
              <a:rPr sz="2800" b="1" dirty="0">
                <a:latin typeface="Times New Roman"/>
                <a:cs typeface="Times New Roman"/>
              </a:rPr>
              <a:t> </a:t>
            </a:r>
            <a:r>
              <a:rPr sz="2800" b="1" spc="-5" dirty="0">
                <a:latin typeface="Times New Roman"/>
                <a:cs typeface="Times New Roman"/>
              </a:rPr>
              <a:t>gel </a:t>
            </a:r>
            <a:r>
              <a:rPr sz="2800" b="1" spc="-685" dirty="0">
                <a:latin typeface="Times New Roman"/>
                <a:cs typeface="Times New Roman"/>
              </a:rPr>
              <a:t> </a:t>
            </a:r>
            <a:r>
              <a:rPr sz="2800" b="1" spc="-5" dirty="0">
                <a:latin typeface="Times New Roman"/>
                <a:cs typeface="Times New Roman"/>
              </a:rPr>
              <a:t>gradually</a:t>
            </a:r>
            <a:r>
              <a:rPr sz="2800" b="1" spc="-15" dirty="0">
                <a:latin typeface="Times New Roman"/>
                <a:cs typeface="Times New Roman"/>
              </a:rPr>
              <a:t> </a:t>
            </a:r>
            <a:r>
              <a:rPr sz="2800" b="1" spc="-5" dirty="0">
                <a:latin typeface="Times New Roman"/>
                <a:cs typeface="Times New Roman"/>
              </a:rPr>
              <a:t>fill</a:t>
            </a:r>
            <a:r>
              <a:rPr sz="2800" b="1" spc="10" dirty="0">
                <a:latin typeface="Times New Roman"/>
                <a:cs typeface="Times New Roman"/>
              </a:rPr>
              <a:t> </a:t>
            </a:r>
            <a:r>
              <a:rPr sz="2800" dirty="0">
                <a:latin typeface="Times New Roman"/>
                <a:cs typeface="Times New Roman"/>
              </a:rPr>
              <a:t>the original</a:t>
            </a:r>
            <a:r>
              <a:rPr sz="2800" spc="-10" dirty="0">
                <a:latin typeface="Times New Roman"/>
                <a:cs typeface="Times New Roman"/>
              </a:rPr>
              <a:t> </a:t>
            </a:r>
            <a:r>
              <a:rPr sz="2800" spc="-5" dirty="0">
                <a:latin typeface="Times New Roman"/>
                <a:cs typeface="Times New Roman"/>
              </a:rPr>
              <a:t>water</a:t>
            </a:r>
            <a:r>
              <a:rPr sz="2800" spc="-10" dirty="0">
                <a:latin typeface="Times New Roman"/>
                <a:cs typeface="Times New Roman"/>
              </a:rPr>
              <a:t> </a:t>
            </a:r>
            <a:r>
              <a:rPr sz="2800" spc="-5" dirty="0">
                <a:latin typeface="Times New Roman"/>
                <a:cs typeface="Times New Roman"/>
              </a:rPr>
              <a:t>filled</a:t>
            </a:r>
            <a:r>
              <a:rPr sz="2800" dirty="0">
                <a:latin typeface="Times New Roman"/>
                <a:cs typeface="Times New Roman"/>
              </a:rPr>
              <a:t> </a:t>
            </a:r>
            <a:r>
              <a:rPr sz="2800" spc="-10" dirty="0">
                <a:latin typeface="Times New Roman"/>
                <a:cs typeface="Times New Roman"/>
              </a:rPr>
              <a:t>space.</a:t>
            </a:r>
            <a:endParaRPr sz="2800" dirty="0">
              <a:latin typeface="Times New Roman"/>
              <a:cs typeface="Times New Roman"/>
            </a:endParaRPr>
          </a:p>
          <a:p>
            <a:pPr marL="12700" marR="5080" algn="just">
              <a:spcBef>
                <a:spcPts val="590"/>
              </a:spcBef>
              <a:buSzPct val="96428"/>
              <a:buFont typeface="Times New Roman"/>
              <a:buChar char="•"/>
              <a:tabLst>
                <a:tab pos="138430" algn="l"/>
              </a:tabLst>
            </a:pPr>
            <a:r>
              <a:rPr sz="2800" b="1" spc="-5" dirty="0">
                <a:latin typeface="Times New Roman"/>
                <a:cs typeface="Times New Roman"/>
              </a:rPr>
              <a:t>For </a:t>
            </a:r>
            <a:r>
              <a:rPr sz="2800" b="1" dirty="0">
                <a:latin typeface="Times New Roman"/>
                <a:cs typeface="Times New Roman"/>
              </a:rPr>
              <a:t>the </a:t>
            </a:r>
            <a:r>
              <a:rPr sz="2800" b="1" spc="-5" dirty="0">
                <a:latin typeface="Times New Roman"/>
                <a:cs typeface="Times New Roman"/>
              </a:rPr>
              <a:t>same </a:t>
            </a:r>
            <a:r>
              <a:rPr sz="2800" b="1" spc="-15" dirty="0">
                <a:latin typeface="Times New Roman"/>
                <a:cs typeface="Times New Roman"/>
              </a:rPr>
              <a:t>w/c </a:t>
            </a:r>
            <a:r>
              <a:rPr sz="2800" b="1" spc="-5" dirty="0">
                <a:latin typeface="Times New Roman"/>
                <a:cs typeface="Times New Roman"/>
              </a:rPr>
              <a:t>ratio, </a:t>
            </a:r>
            <a:r>
              <a:rPr sz="2800" b="1" dirty="0">
                <a:latin typeface="Times New Roman"/>
                <a:cs typeface="Times New Roman"/>
              </a:rPr>
              <a:t>the </a:t>
            </a:r>
            <a:r>
              <a:rPr sz="2800" b="1" spc="-5" dirty="0">
                <a:latin typeface="Times New Roman"/>
                <a:cs typeface="Times New Roman"/>
              </a:rPr>
              <a:t>permeability </a:t>
            </a:r>
            <a:r>
              <a:rPr sz="2800" b="1" dirty="0">
                <a:latin typeface="Times New Roman"/>
                <a:cs typeface="Times New Roman"/>
              </a:rPr>
              <a:t>of </a:t>
            </a:r>
            <a:r>
              <a:rPr sz="2800" b="1" spc="-5" dirty="0">
                <a:latin typeface="Times New Roman"/>
                <a:cs typeface="Times New Roman"/>
              </a:rPr>
              <a:t>paste </a:t>
            </a:r>
            <a:r>
              <a:rPr sz="2800" b="1" dirty="0">
                <a:latin typeface="Times New Roman"/>
                <a:cs typeface="Times New Roman"/>
              </a:rPr>
              <a:t> </a:t>
            </a:r>
            <a:r>
              <a:rPr sz="2800" b="1" spc="-10" dirty="0">
                <a:latin typeface="Times New Roman"/>
                <a:cs typeface="Times New Roman"/>
              </a:rPr>
              <a:t>with </a:t>
            </a:r>
            <a:r>
              <a:rPr sz="2800" b="1" spc="-5" dirty="0">
                <a:latin typeface="Times New Roman"/>
                <a:cs typeface="Times New Roman"/>
              </a:rPr>
              <a:t>coarser cement particles </a:t>
            </a:r>
            <a:r>
              <a:rPr sz="2800" dirty="0">
                <a:latin typeface="Times New Roman"/>
                <a:cs typeface="Times New Roman"/>
              </a:rPr>
              <a:t>is higher than those </a:t>
            </a:r>
            <a:r>
              <a:rPr sz="2800" spc="-5" dirty="0">
                <a:latin typeface="Times New Roman"/>
                <a:cs typeface="Times New Roman"/>
              </a:rPr>
              <a:t>with </a:t>
            </a:r>
            <a:r>
              <a:rPr sz="2800" spc="-685" dirty="0">
                <a:latin typeface="Times New Roman"/>
                <a:cs typeface="Times New Roman"/>
              </a:rPr>
              <a:t> </a:t>
            </a:r>
            <a:r>
              <a:rPr sz="2800" spc="-5" dirty="0">
                <a:latin typeface="Times New Roman"/>
                <a:cs typeface="Times New Roman"/>
              </a:rPr>
              <a:t>finer</a:t>
            </a:r>
            <a:r>
              <a:rPr sz="2800" dirty="0">
                <a:latin typeface="Times New Roman"/>
                <a:cs typeface="Times New Roman"/>
              </a:rPr>
              <a:t> </a:t>
            </a:r>
            <a:r>
              <a:rPr sz="2800" spc="-10" dirty="0">
                <a:latin typeface="Times New Roman"/>
                <a:cs typeface="Times New Roman"/>
              </a:rPr>
              <a:t>cement.</a:t>
            </a:r>
            <a:endParaRPr sz="2800" dirty="0">
              <a:latin typeface="Times New Roman"/>
              <a:cs typeface="Times New Roman"/>
            </a:endParaRPr>
          </a:p>
          <a:p>
            <a:pPr marL="12700" marR="10160" algn="just">
              <a:lnSpc>
                <a:spcPts val="3350"/>
              </a:lnSpc>
              <a:spcBef>
                <a:spcPts val="810"/>
              </a:spcBef>
              <a:buSzPct val="96428"/>
              <a:buFont typeface="Times New Roman"/>
              <a:buChar char="•"/>
              <a:tabLst>
                <a:tab pos="138430" algn="l"/>
              </a:tabLst>
            </a:pPr>
            <a:r>
              <a:rPr sz="2800" b="1" spc="-5" dirty="0">
                <a:latin typeface="Times New Roman"/>
                <a:cs typeface="Times New Roman"/>
              </a:rPr>
              <a:t>In general, the higher </a:t>
            </a:r>
            <a:r>
              <a:rPr sz="2800" b="1" dirty="0">
                <a:latin typeface="Times New Roman"/>
                <a:cs typeface="Times New Roman"/>
              </a:rPr>
              <a:t>the </a:t>
            </a:r>
            <a:r>
              <a:rPr sz="2800" b="1" spc="-10" dirty="0">
                <a:latin typeface="Times New Roman"/>
                <a:cs typeface="Times New Roman"/>
              </a:rPr>
              <a:t>strength </a:t>
            </a:r>
            <a:r>
              <a:rPr sz="2800" b="1" dirty="0">
                <a:latin typeface="Times New Roman"/>
                <a:cs typeface="Times New Roman"/>
              </a:rPr>
              <a:t>of </a:t>
            </a:r>
            <a:r>
              <a:rPr sz="2800" b="1" spc="-10" dirty="0">
                <a:latin typeface="Times New Roman"/>
                <a:cs typeface="Times New Roman"/>
              </a:rPr>
              <a:t>cement</a:t>
            </a:r>
            <a:r>
              <a:rPr sz="2800" b="1" spc="-5" dirty="0">
                <a:latin typeface="Times New Roman"/>
                <a:cs typeface="Times New Roman"/>
              </a:rPr>
              <a:t> paste, </a:t>
            </a:r>
            <a:r>
              <a:rPr sz="2800" b="1" dirty="0">
                <a:latin typeface="Times New Roman"/>
                <a:cs typeface="Times New Roman"/>
              </a:rPr>
              <a:t> the</a:t>
            </a:r>
            <a:r>
              <a:rPr sz="2800" b="1" spc="-20" dirty="0">
                <a:latin typeface="Times New Roman"/>
                <a:cs typeface="Times New Roman"/>
              </a:rPr>
              <a:t> </a:t>
            </a:r>
            <a:r>
              <a:rPr sz="2800" b="1" spc="-10" dirty="0">
                <a:latin typeface="Times New Roman"/>
                <a:cs typeface="Times New Roman"/>
              </a:rPr>
              <a:t>lower</a:t>
            </a:r>
            <a:r>
              <a:rPr sz="2800" b="1" spc="-60" dirty="0">
                <a:latin typeface="Times New Roman"/>
                <a:cs typeface="Times New Roman"/>
              </a:rPr>
              <a:t> </a:t>
            </a:r>
            <a:r>
              <a:rPr sz="2800" spc="-5" dirty="0">
                <a:latin typeface="Times New Roman"/>
                <a:cs typeface="Times New Roman"/>
              </a:rPr>
              <a:t>will</a:t>
            </a:r>
            <a:r>
              <a:rPr sz="2800" dirty="0">
                <a:latin typeface="Times New Roman"/>
                <a:cs typeface="Times New Roman"/>
              </a:rPr>
              <a:t> the</a:t>
            </a:r>
            <a:r>
              <a:rPr sz="2800" spc="-15" dirty="0">
                <a:latin typeface="Times New Roman"/>
                <a:cs typeface="Times New Roman"/>
              </a:rPr>
              <a:t> </a:t>
            </a:r>
            <a:r>
              <a:rPr sz="2800" spc="-20" dirty="0">
                <a:latin typeface="Times New Roman"/>
                <a:cs typeface="Times New Roman"/>
              </a:rPr>
              <a:t>permeability.</a:t>
            </a:r>
            <a:endParaRPr sz="2800" dirty="0">
              <a:latin typeface="Times New Roman"/>
              <a:cs typeface="Times New Roman"/>
            </a:endParaRPr>
          </a:p>
        </p:txBody>
      </p:sp>
    </p:spTree>
    <p:extLst>
      <p:ext uri="{BB962C8B-B14F-4D97-AF65-F5344CB8AC3E}">
        <p14:creationId xmlns:p14="http://schemas.microsoft.com/office/powerpoint/2010/main" val="42778070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5330" y="242570"/>
            <a:ext cx="3096895" cy="695960"/>
          </a:xfrm>
          <a:prstGeom prst="rect">
            <a:avLst/>
          </a:prstGeom>
        </p:spPr>
        <p:txBody>
          <a:bodyPr vert="horz" wrap="square" lIns="0" tIns="12700" rIns="0" bIns="0" rtlCol="0" anchor="b">
            <a:spAutoFit/>
          </a:bodyPr>
          <a:lstStyle/>
          <a:p>
            <a:pPr marL="12700">
              <a:lnSpc>
                <a:spcPct val="100000"/>
              </a:lnSpc>
              <a:spcBef>
                <a:spcPts val="100"/>
              </a:spcBef>
            </a:pPr>
            <a:r>
              <a:rPr sz="4400" spc="-5" dirty="0"/>
              <a:t>Permeability</a:t>
            </a:r>
            <a:endParaRPr sz="4400"/>
          </a:p>
        </p:txBody>
      </p:sp>
      <p:pic>
        <p:nvPicPr>
          <p:cNvPr id="3" name="object 3"/>
          <p:cNvPicPr/>
          <p:nvPr/>
        </p:nvPicPr>
        <p:blipFill>
          <a:blip r:embed="rId2" cstate="print"/>
          <a:stretch>
            <a:fillRect/>
          </a:stretch>
        </p:blipFill>
        <p:spPr>
          <a:xfrm>
            <a:off x="1168842" y="2034872"/>
            <a:ext cx="3886200" cy="2617470"/>
          </a:xfrm>
          <a:prstGeom prst="rect">
            <a:avLst/>
          </a:prstGeom>
        </p:spPr>
      </p:pic>
      <p:pic>
        <p:nvPicPr>
          <p:cNvPr id="4" name="object 4"/>
          <p:cNvPicPr/>
          <p:nvPr/>
        </p:nvPicPr>
        <p:blipFill>
          <a:blip r:embed="rId3" cstate="print"/>
          <a:stretch>
            <a:fillRect/>
          </a:stretch>
        </p:blipFill>
        <p:spPr>
          <a:xfrm>
            <a:off x="6365019" y="3655779"/>
            <a:ext cx="4343400" cy="2420619"/>
          </a:xfrm>
          <a:prstGeom prst="rect">
            <a:avLst/>
          </a:prstGeom>
        </p:spPr>
      </p:pic>
    </p:spTree>
    <p:extLst>
      <p:ext uri="{BB962C8B-B14F-4D97-AF65-F5344CB8AC3E}">
        <p14:creationId xmlns:p14="http://schemas.microsoft.com/office/powerpoint/2010/main" val="20848067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6301" y="242570"/>
            <a:ext cx="2816225" cy="635000"/>
          </a:xfrm>
          <a:prstGeom prst="rect">
            <a:avLst/>
          </a:prstGeom>
        </p:spPr>
        <p:txBody>
          <a:bodyPr vert="horz" wrap="square" lIns="0" tIns="12700" rIns="0" bIns="0" rtlCol="0" anchor="b">
            <a:spAutoFit/>
          </a:bodyPr>
          <a:lstStyle/>
          <a:p>
            <a:pPr marL="12700">
              <a:lnSpc>
                <a:spcPct val="100000"/>
              </a:lnSpc>
              <a:spcBef>
                <a:spcPts val="100"/>
              </a:spcBef>
            </a:pPr>
            <a:r>
              <a:rPr sz="4000" spc="-5" dirty="0"/>
              <a:t>Permeability</a:t>
            </a:r>
            <a:endParaRPr sz="4000"/>
          </a:p>
        </p:txBody>
      </p:sp>
      <p:sp>
        <p:nvSpPr>
          <p:cNvPr id="3" name="object 3"/>
          <p:cNvSpPr txBox="1"/>
          <p:nvPr/>
        </p:nvSpPr>
        <p:spPr>
          <a:xfrm>
            <a:off x="2044701" y="1198880"/>
            <a:ext cx="6006465" cy="4721805"/>
          </a:xfrm>
          <a:prstGeom prst="rect">
            <a:avLst/>
          </a:prstGeom>
        </p:spPr>
        <p:txBody>
          <a:bodyPr vert="horz" wrap="square" lIns="0" tIns="101600" rIns="0" bIns="0" rtlCol="0">
            <a:spAutoFit/>
          </a:bodyPr>
          <a:lstStyle/>
          <a:p>
            <a:pPr marL="12700">
              <a:spcBef>
                <a:spcPts val="800"/>
              </a:spcBef>
            </a:pPr>
            <a:r>
              <a:rPr sz="2800" b="1" spc="-5" dirty="0">
                <a:latin typeface="Times New Roman"/>
                <a:cs typeface="Times New Roman"/>
              </a:rPr>
              <a:t>Factors</a:t>
            </a:r>
            <a:r>
              <a:rPr sz="2800" b="1" spc="-15" dirty="0">
                <a:latin typeface="Times New Roman"/>
                <a:cs typeface="Times New Roman"/>
              </a:rPr>
              <a:t> </a:t>
            </a:r>
            <a:r>
              <a:rPr sz="2800" b="1" spc="-5" dirty="0">
                <a:latin typeface="Times New Roman"/>
                <a:cs typeface="Times New Roman"/>
              </a:rPr>
              <a:t>influencing</a:t>
            </a:r>
            <a:r>
              <a:rPr sz="2800" b="1" spc="-10" dirty="0">
                <a:latin typeface="Times New Roman"/>
                <a:cs typeface="Times New Roman"/>
              </a:rPr>
              <a:t> </a:t>
            </a:r>
            <a:r>
              <a:rPr sz="2800" b="1" spc="-5" dirty="0">
                <a:latin typeface="Times New Roman"/>
                <a:cs typeface="Times New Roman"/>
              </a:rPr>
              <a:t>permeability</a:t>
            </a:r>
            <a:r>
              <a:rPr sz="2800" b="1" spc="-35" dirty="0">
                <a:latin typeface="Times New Roman"/>
                <a:cs typeface="Times New Roman"/>
              </a:rPr>
              <a:t> </a:t>
            </a:r>
            <a:r>
              <a:rPr sz="2800" b="1" spc="-20" dirty="0">
                <a:latin typeface="Times New Roman"/>
                <a:cs typeface="Times New Roman"/>
              </a:rPr>
              <a:t>are:</a:t>
            </a:r>
            <a:endParaRPr sz="2800" dirty="0">
              <a:latin typeface="Times New Roman"/>
              <a:cs typeface="Times New Roman"/>
            </a:endParaRPr>
          </a:p>
          <a:p>
            <a:pPr marL="281305" indent="-269240">
              <a:spcBef>
                <a:spcPts val="700"/>
              </a:spcBef>
              <a:buAutoNum type="romanLcPeriod"/>
              <a:tabLst>
                <a:tab pos="281940" algn="l"/>
              </a:tabLst>
            </a:pPr>
            <a:r>
              <a:rPr sz="2800" b="1" i="1" spc="-5" dirty="0">
                <a:latin typeface="Times New Roman"/>
                <a:cs typeface="Times New Roman"/>
              </a:rPr>
              <a:t>W/C</a:t>
            </a:r>
            <a:r>
              <a:rPr sz="2800" b="1" i="1" spc="-60" dirty="0">
                <a:latin typeface="Times New Roman"/>
                <a:cs typeface="Times New Roman"/>
              </a:rPr>
              <a:t> </a:t>
            </a:r>
            <a:r>
              <a:rPr sz="2800" b="1" i="1" dirty="0">
                <a:latin typeface="Times New Roman"/>
                <a:cs typeface="Times New Roman"/>
              </a:rPr>
              <a:t>Ratio</a:t>
            </a:r>
            <a:endParaRPr sz="2800" dirty="0">
              <a:latin typeface="Times New Roman"/>
              <a:cs typeface="Times New Roman"/>
            </a:endParaRPr>
          </a:p>
          <a:p>
            <a:pPr marL="386715" indent="-374650">
              <a:spcBef>
                <a:spcPts val="690"/>
              </a:spcBef>
              <a:buAutoNum type="romanLcPeriod"/>
              <a:tabLst>
                <a:tab pos="387350" algn="l"/>
              </a:tabLst>
            </a:pPr>
            <a:r>
              <a:rPr sz="2800" b="1" i="1" spc="-5" dirty="0">
                <a:latin typeface="Times New Roman"/>
                <a:cs typeface="Times New Roman"/>
              </a:rPr>
              <a:t>Curing</a:t>
            </a:r>
            <a:endParaRPr sz="2800" dirty="0">
              <a:latin typeface="Times New Roman"/>
              <a:cs typeface="Times New Roman"/>
            </a:endParaRPr>
          </a:p>
          <a:p>
            <a:pPr marL="485140" indent="-473075">
              <a:spcBef>
                <a:spcPts val="700"/>
              </a:spcBef>
              <a:buAutoNum type="romanLcPeriod"/>
              <a:tabLst>
                <a:tab pos="485775" algn="l"/>
              </a:tabLst>
            </a:pPr>
            <a:r>
              <a:rPr sz="2800" b="1" i="1" spc="-5" dirty="0">
                <a:latin typeface="Times New Roman"/>
                <a:cs typeface="Times New Roman"/>
              </a:rPr>
              <a:t>Method</a:t>
            </a:r>
            <a:r>
              <a:rPr sz="2800" b="1" i="1" spc="-20" dirty="0">
                <a:latin typeface="Times New Roman"/>
                <a:cs typeface="Times New Roman"/>
              </a:rPr>
              <a:t> </a:t>
            </a:r>
            <a:r>
              <a:rPr sz="2800" b="1" i="1" dirty="0">
                <a:latin typeface="Times New Roman"/>
                <a:cs typeface="Times New Roman"/>
              </a:rPr>
              <a:t>of</a:t>
            </a:r>
            <a:r>
              <a:rPr sz="2800" b="1" i="1" spc="-20" dirty="0">
                <a:latin typeface="Times New Roman"/>
                <a:cs typeface="Times New Roman"/>
              </a:rPr>
              <a:t> </a:t>
            </a:r>
            <a:r>
              <a:rPr sz="2800" b="1" i="1" spc="-5" dirty="0">
                <a:latin typeface="Times New Roman"/>
                <a:cs typeface="Times New Roman"/>
              </a:rPr>
              <a:t>compaction</a:t>
            </a:r>
            <a:endParaRPr sz="2800" dirty="0">
              <a:latin typeface="Times New Roman"/>
              <a:cs typeface="Times New Roman"/>
            </a:endParaRPr>
          </a:p>
          <a:p>
            <a:pPr marL="425450" indent="-413384">
              <a:spcBef>
                <a:spcPts val="690"/>
              </a:spcBef>
              <a:buAutoNum type="romanLcPeriod"/>
              <a:tabLst>
                <a:tab pos="426084" algn="l"/>
              </a:tabLst>
            </a:pPr>
            <a:r>
              <a:rPr sz="2800" b="1" i="1" spc="-20" dirty="0">
                <a:latin typeface="Times New Roman"/>
                <a:cs typeface="Times New Roman"/>
              </a:rPr>
              <a:t>Workability</a:t>
            </a:r>
            <a:endParaRPr sz="2800" dirty="0">
              <a:latin typeface="Times New Roman"/>
              <a:cs typeface="Times New Roman"/>
            </a:endParaRPr>
          </a:p>
          <a:p>
            <a:pPr marL="332740" indent="-320040">
              <a:spcBef>
                <a:spcPts val="700"/>
              </a:spcBef>
              <a:buAutoNum type="romanLcPeriod"/>
              <a:tabLst>
                <a:tab pos="332740" algn="l"/>
              </a:tabLst>
            </a:pPr>
            <a:r>
              <a:rPr sz="2800" b="1" i="1" spc="-5" dirty="0">
                <a:latin typeface="Times New Roman"/>
                <a:cs typeface="Times New Roman"/>
              </a:rPr>
              <a:t>Soundness</a:t>
            </a:r>
            <a:r>
              <a:rPr sz="2800" b="1" i="1" spc="-15" dirty="0">
                <a:latin typeface="Times New Roman"/>
                <a:cs typeface="Times New Roman"/>
              </a:rPr>
              <a:t> </a:t>
            </a:r>
            <a:r>
              <a:rPr sz="2800" b="1" i="1" dirty="0">
                <a:latin typeface="Times New Roman"/>
                <a:cs typeface="Times New Roman"/>
              </a:rPr>
              <a:t>&amp;</a:t>
            </a:r>
            <a:r>
              <a:rPr sz="2800" b="1" i="1" spc="-30" dirty="0">
                <a:latin typeface="Times New Roman"/>
                <a:cs typeface="Times New Roman"/>
              </a:rPr>
              <a:t> </a:t>
            </a:r>
            <a:r>
              <a:rPr sz="2800" b="1" i="1" dirty="0">
                <a:latin typeface="Times New Roman"/>
                <a:cs typeface="Times New Roman"/>
              </a:rPr>
              <a:t>porosity</a:t>
            </a:r>
            <a:r>
              <a:rPr sz="2800" b="1" i="1" spc="-25" dirty="0">
                <a:latin typeface="Times New Roman"/>
                <a:cs typeface="Times New Roman"/>
              </a:rPr>
              <a:t> </a:t>
            </a:r>
            <a:r>
              <a:rPr sz="2800" b="1" i="1" dirty="0">
                <a:latin typeface="Times New Roman"/>
                <a:cs typeface="Times New Roman"/>
              </a:rPr>
              <a:t>of</a:t>
            </a:r>
            <a:r>
              <a:rPr sz="2800" b="1" i="1" spc="-5" dirty="0">
                <a:latin typeface="Times New Roman"/>
                <a:cs typeface="Times New Roman"/>
              </a:rPr>
              <a:t> the</a:t>
            </a:r>
            <a:r>
              <a:rPr sz="2800" b="1" i="1" spc="-25" dirty="0">
                <a:latin typeface="Times New Roman"/>
                <a:cs typeface="Times New Roman"/>
              </a:rPr>
              <a:t> </a:t>
            </a:r>
            <a:r>
              <a:rPr sz="2800" b="1" i="1" dirty="0">
                <a:latin typeface="Times New Roman"/>
                <a:cs typeface="Times New Roman"/>
              </a:rPr>
              <a:t>aggregate</a:t>
            </a:r>
            <a:endParaRPr sz="2800" dirty="0">
              <a:latin typeface="Times New Roman"/>
              <a:cs typeface="Times New Roman"/>
            </a:endParaRPr>
          </a:p>
          <a:p>
            <a:pPr marL="431165" indent="-419100">
              <a:spcBef>
                <a:spcPts val="700"/>
              </a:spcBef>
              <a:buAutoNum type="romanLcPeriod"/>
              <a:tabLst>
                <a:tab pos="431800" algn="l"/>
              </a:tabLst>
            </a:pPr>
            <a:r>
              <a:rPr sz="2800" b="1" i="1" spc="-5" dirty="0">
                <a:latin typeface="Times New Roman"/>
                <a:cs typeface="Times New Roman"/>
              </a:rPr>
              <a:t>Age</a:t>
            </a:r>
            <a:r>
              <a:rPr sz="2800" b="1" i="1" spc="-20" dirty="0">
                <a:latin typeface="Times New Roman"/>
                <a:cs typeface="Times New Roman"/>
              </a:rPr>
              <a:t> </a:t>
            </a:r>
            <a:r>
              <a:rPr sz="2800" b="1" i="1" spc="-5" dirty="0">
                <a:latin typeface="Times New Roman"/>
                <a:cs typeface="Times New Roman"/>
              </a:rPr>
              <a:t>(permeability</a:t>
            </a:r>
            <a:r>
              <a:rPr sz="2800" b="1" i="1" spc="-25" dirty="0">
                <a:latin typeface="Times New Roman"/>
                <a:cs typeface="Times New Roman"/>
              </a:rPr>
              <a:t> </a:t>
            </a:r>
            <a:r>
              <a:rPr sz="2800" b="1" i="1" spc="-5" dirty="0">
                <a:latin typeface="Times New Roman"/>
                <a:cs typeface="Times New Roman"/>
              </a:rPr>
              <a:t>decrease with</a:t>
            </a:r>
            <a:r>
              <a:rPr sz="2800" b="1" i="1" spc="-20" dirty="0">
                <a:latin typeface="Times New Roman"/>
                <a:cs typeface="Times New Roman"/>
              </a:rPr>
              <a:t> </a:t>
            </a:r>
            <a:r>
              <a:rPr sz="2800" b="1" i="1" dirty="0">
                <a:latin typeface="Times New Roman"/>
                <a:cs typeface="Times New Roman"/>
              </a:rPr>
              <a:t>age)</a:t>
            </a:r>
            <a:endParaRPr sz="2800" dirty="0">
              <a:latin typeface="Times New Roman"/>
              <a:cs typeface="Times New Roman"/>
            </a:endParaRPr>
          </a:p>
          <a:p>
            <a:pPr marL="12700" marR="2311400">
              <a:lnSpc>
                <a:spcPts val="4060"/>
              </a:lnSpc>
              <a:spcBef>
                <a:spcPts val="90"/>
              </a:spcBef>
              <a:buAutoNum type="romanLcPeriod"/>
              <a:tabLst>
                <a:tab pos="544830" algn="l"/>
              </a:tabLst>
            </a:pPr>
            <a:r>
              <a:rPr sz="2800" b="1" i="1" spc="-5" dirty="0">
                <a:latin typeface="Times New Roman"/>
                <a:cs typeface="Times New Roman"/>
              </a:rPr>
              <a:t>Grading</a:t>
            </a:r>
            <a:r>
              <a:rPr sz="2800" b="1" i="1" spc="-40" dirty="0">
                <a:latin typeface="Times New Roman"/>
                <a:cs typeface="Times New Roman"/>
              </a:rPr>
              <a:t> </a:t>
            </a:r>
            <a:r>
              <a:rPr sz="2800" b="1" i="1" dirty="0">
                <a:latin typeface="Times New Roman"/>
                <a:cs typeface="Times New Roman"/>
              </a:rPr>
              <a:t>of</a:t>
            </a:r>
            <a:r>
              <a:rPr sz="2800" b="1" i="1" spc="-45" dirty="0">
                <a:latin typeface="Times New Roman"/>
                <a:cs typeface="Times New Roman"/>
              </a:rPr>
              <a:t> </a:t>
            </a:r>
            <a:r>
              <a:rPr sz="2800" b="1" i="1" dirty="0">
                <a:latin typeface="Times New Roman"/>
                <a:cs typeface="Times New Roman"/>
              </a:rPr>
              <a:t>aggregate </a:t>
            </a:r>
            <a:r>
              <a:rPr sz="2800" b="1" i="1" spc="-685" dirty="0">
                <a:latin typeface="Times New Roman"/>
                <a:cs typeface="Times New Roman"/>
              </a:rPr>
              <a:t> </a:t>
            </a:r>
            <a:r>
              <a:rPr sz="2800" b="1" i="1" spc="-20" dirty="0">
                <a:latin typeface="Times New Roman"/>
                <a:cs typeface="Times New Roman"/>
              </a:rPr>
              <a:t>viii.Type</a:t>
            </a:r>
            <a:r>
              <a:rPr sz="2800" b="1" i="1" spc="-25" dirty="0">
                <a:latin typeface="Times New Roman"/>
                <a:cs typeface="Times New Roman"/>
              </a:rPr>
              <a:t> </a:t>
            </a:r>
            <a:r>
              <a:rPr sz="2800" b="1" i="1" dirty="0">
                <a:latin typeface="Times New Roman"/>
                <a:cs typeface="Times New Roman"/>
              </a:rPr>
              <a:t>of </a:t>
            </a:r>
            <a:r>
              <a:rPr sz="2800" b="1" i="1" spc="-5" dirty="0">
                <a:latin typeface="Times New Roman"/>
                <a:cs typeface="Times New Roman"/>
              </a:rPr>
              <a:t>structure</a:t>
            </a:r>
            <a:endParaRPr sz="2800" dirty="0">
              <a:latin typeface="Times New Roman"/>
              <a:cs typeface="Times New Roman"/>
            </a:endParaRPr>
          </a:p>
        </p:txBody>
      </p:sp>
    </p:spTree>
    <p:extLst>
      <p:ext uri="{BB962C8B-B14F-4D97-AF65-F5344CB8AC3E}">
        <p14:creationId xmlns:p14="http://schemas.microsoft.com/office/powerpoint/2010/main" val="297297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8597-1D72-48E5-ADC3-D8B10F3B62AE}"/>
              </a:ext>
            </a:extLst>
          </p:cNvPr>
          <p:cNvSpPr>
            <a:spLocks noGrp="1"/>
          </p:cNvSpPr>
          <p:nvPr>
            <p:ph type="title"/>
          </p:nvPr>
        </p:nvSpPr>
        <p:spPr/>
        <p:txBody>
          <a:bodyPr/>
          <a:lstStyle/>
          <a:p>
            <a:r>
              <a:rPr lang="en-IN" dirty="0"/>
              <a:t>SIZE OF AGGREGATE </a:t>
            </a:r>
          </a:p>
        </p:txBody>
      </p:sp>
      <p:sp>
        <p:nvSpPr>
          <p:cNvPr id="3" name="Content Placeholder 2">
            <a:extLst>
              <a:ext uri="{FF2B5EF4-FFF2-40B4-BE49-F238E27FC236}">
                <a16:creationId xmlns:a16="http://schemas.microsoft.com/office/drawing/2014/main" id="{33A728C3-28AB-43C7-A0B8-41DDFC6E7276}"/>
              </a:ext>
            </a:extLst>
          </p:cNvPr>
          <p:cNvSpPr>
            <a:spLocks noGrp="1"/>
          </p:cNvSpPr>
          <p:nvPr>
            <p:ph idx="1"/>
          </p:nvPr>
        </p:nvSpPr>
        <p:spPr/>
        <p:txBody>
          <a:bodyPr/>
          <a:lstStyle/>
          <a:p>
            <a:r>
              <a:rPr lang="en-IN" dirty="0"/>
              <a:t>The bigger the size of the aggregate, the less is the surface area and hence less amount of water is required for wetting the surface and less matrix or paste is required for lubricating the surface to reduce internal friction. For a given quantity or water and paste, bigger size of aggregates will give higher workability. The above, of course will be true within certain limits.</a:t>
            </a:r>
          </a:p>
        </p:txBody>
      </p:sp>
    </p:spTree>
    <p:extLst>
      <p:ext uri="{BB962C8B-B14F-4D97-AF65-F5344CB8AC3E}">
        <p14:creationId xmlns:p14="http://schemas.microsoft.com/office/powerpoint/2010/main" val="16381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A15A-CDB3-4CF3-84CC-04E0F9320C69}"/>
              </a:ext>
            </a:extLst>
          </p:cNvPr>
          <p:cNvSpPr>
            <a:spLocks noGrp="1"/>
          </p:cNvSpPr>
          <p:nvPr>
            <p:ph type="title"/>
          </p:nvPr>
        </p:nvSpPr>
        <p:spPr/>
        <p:txBody>
          <a:bodyPr/>
          <a:lstStyle/>
          <a:p>
            <a:r>
              <a:rPr lang="en-IN" dirty="0"/>
              <a:t>SHAPE OF AGGREGATES</a:t>
            </a:r>
          </a:p>
        </p:txBody>
      </p:sp>
      <p:sp>
        <p:nvSpPr>
          <p:cNvPr id="3" name="Content Placeholder 2">
            <a:extLst>
              <a:ext uri="{FF2B5EF4-FFF2-40B4-BE49-F238E27FC236}">
                <a16:creationId xmlns:a16="http://schemas.microsoft.com/office/drawing/2014/main" id="{DEF16CD6-108B-4D05-AF2E-1F6C36F2EA0E}"/>
              </a:ext>
            </a:extLst>
          </p:cNvPr>
          <p:cNvSpPr>
            <a:spLocks noGrp="1"/>
          </p:cNvSpPr>
          <p:nvPr>
            <p:ph idx="1"/>
          </p:nvPr>
        </p:nvSpPr>
        <p:spPr/>
        <p:txBody>
          <a:bodyPr/>
          <a:lstStyle/>
          <a:p>
            <a:r>
              <a:rPr lang="en-IN" dirty="0"/>
              <a:t>The shape of the aggregate influences workability in good measure. Angular, elongated or flaky aggregates makes the concrete very harsh when compared to rounded aggregates or cubical shaped aggregates. Contribution to better workability of rounded aggregate will come from the fact that for the given volume or weight it will have less surface area and less voids than </a:t>
            </a:r>
            <a:r>
              <a:rPr lang="en-IN" dirty="0" err="1"/>
              <a:t>angukar</a:t>
            </a:r>
            <a:r>
              <a:rPr lang="en-IN" dirty="0"/>
              <a:t> or flaky aggregate. </a:t>
            </a:r>
          </a:p>
        </p:txBody>
      </p:sp>
    </p:spTree>
    <p:extLst>
      <p:ext uri="{BB962C8B-B14F-4D97-AF65-F5344CB8AC3E}">
        <p14:creationId xmlns:p14="http://schemas.microsoft.com/office/powerpoint/2010/main" val="953570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71314-734F-4272-B8C1-2D1D38E05DEF}"/>
              </a:ext>
            </a:extLst>
          </p:cNvPr>
          <p:cNvSpPr>
            <a:spLocks noGrp="1"/>
          </p:cNvSpPr>
          <p:nvPr>
            <p:ph type="title"/>
          </p:nvPr>
        </p:nvSpPr>
        <p:spPr/>
        <p:txBody>
          <a:bodyPr/>
          <a:lstStyle/>
          <a:p>
            <a:r>
              <a:rPr lang="en-IN" dirty="0"/>
              <a:t>SURFACE TEXTURE</a:t>
            </a:r>
          </a:p>
        </p:txBody>
      </p:sp>
      <p:sp>
        <p:nvSpPr>
          <p:cNvPr id="3" name="Content Placeholder 2">
            <a:extLst>
              <a:ext uri="{FF2B5EF4-FFF2-40B4-BE49-F238E27FC236}">
                <a16:creationId xmlns:a16="http://schemas.microsoft.com/office/drawing/2014/main" id="{CBA1908E-DB10-4D12-BFF1-48759026858F}"/>
              </a:ext>
            </a:extLst>
          </p:cNvPr>
          <p:cNvSpPr>
            <a:spLocks noGrp="1"/>
          </p:cNvSpPr>
          <p:nvPr>
            <p:ph idx="1"/>
          </p:nvPr>
        </p:nvSpPr>
        <p:spPr/>
        <p:txBody>
          <a:bodyPr/>
          <a:lstStyle/>
          <a:p>
            <a:r>
              <a:rPr lang="en-IN" dirty="0"/>
              <a:t>The influence of surface texture on workability is again due to fact that the total surface area of rough textured aggregate is more than the surface area of smooth rounded aggregate of same volume. </a:t>
            </a:r>
          </a:p>
        </p:txBody>
      </p:sp>
    </p:spTree>
    <p:extLst>
      <p:ext uri="{BB962C8B-B14F-4D97-AF65-F5344CB8AC3E}">
        <p14:creationId xmlns:p14="http://schemas.microsoft.com/office/powerpoint/2010/main" val="414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2121-7480-4DB6-8E76-C91C6415C4EE}"/>
              </a:ext>
            </a:extLst>
          </p:cNvPr>
          <p:cNvSpPr>
            <a:spLocks noGrp="1"/>
          </p:cNvSpPr>
          <p:nvPr>
            <p:ph type="title"/>
          </p:nvPr>
        </p:nvSpPr>
        <p:spPr/>
        <p:txBody>
          <a:bodyPr/>
          <a:lstStyle/>
          <a:p>
            <a:r>
              <a:rPr lang="en-IN" dirty="0"/>
              <a:t>GRADING OF AGGREGATE</a:t>
            </a:r>
          </a:p>
        </p:txBody>
      </p:sp>
      <p:sp>
        <p:nvSpPr>
          <p:cNvPr id="3" name="Content Placeholder 2">
            <a:extLst>
              <a:ext uri="{FF2B5EF4-FFF2-40B4-BE49-F238E27FC236}">
                <a16:creationId xmlns:a16="http://schemas.microsoft.com/office/drawing/2014/main" id="{10166825-E1B9-4284-853F-CF95CE89FFFF}"/>
              </a:ext>
            </a:extLst>
          </p:cNvPr>
          <p:cNvSpPr>
            <a:spLocks noGrp="1"/>
          </p:cNvSpPr>
          <p:nvPr>
            <p:ph idx="1"/>
          </p:nvPr>
        </p:nvSpPr>
        <p:spPr/>
        <p:txBody>
          <a:bodyPr/>
          <a:lstStyle/>
          <a:p>
            <a:r>
              <a:rPr lang="en-IN" dirty="0"/>
              <a:t>This is one of the factors which will have maximum influence on workability. A well graded aggregate is the one which has least amount of voids in a given volume. Other factors being constant, when the total voids are less, excess paste is available to give better lubricating effect. </a:t>
            </a:r>
          </a:p>
        </p:txBody>
      </p:sp>
    </p:spTree>
    <p:extLst>
      <p:ext uri="{BB962C8B-B14F-4D97-AF65-F5344CB8AC3E}">
        <p14:creationId xmlns:p14="http://schemas.microsoft.com/office/powerpoint/2010/main" val="3105604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3EC0-7276-4E94-97F2-889D8248769D}"/>
              </a:ext>
            </a:extLst>
          </p:cNvPr>
          <p:cNvSpPr>
            <a:spLocks noGrp="1"/>
          </p:cNvSpPr>
          <p:nvPr>
            <p:ph type="title"/>
          </p:nvPr>
        </p:nvSpPr>
        <p:spPr/>
        <p:txBody>
          <a:bodyPr/>
          <a:lstStyle/>
          <a:p>
            <a:r>
              <a:rPr lang="en-IN" dirty="0"/>
              <a:t>CONTENTS</a:t>
            </a:r>
          </a:p>
        </p:txBody>
      </p:sp>
      <p:sp>
        <p:nvSpPr>
          <p:cNvPr id="4" name="Content Placeholder 3">
            <a:extLst>
              <a:ext uri="{FF2B5EF4-FFF2-40B4-BE49-F238E27FC236}">
                <a16:creationId xmlns:a16="http://schemas.microsoft.com/office/drawing/2014/main" id="{2FEC0FC9-CB3E-4234-B0BB-177F00606E4C}"/>
              </a:ext>
            </a:extLst>
          </p:cNvPr>
          <p:cNvSpPr>
            <a:spLocks noGrp="1"/>
          </p:cNvSpPr>
          <p:nvPr>
            <p:ph sz="half" idx="1"/>
          </p:nvPr>
        </p:nvSpPr>
        <p:spPr/>
        <p:txBody>
          <a:bodyPr>
            <a:normAutofit/>
          </a:bodyPr>
          <a:lstStyle/>
          <a:p>
            <a:r>
              <a:rPr lang="en-IN" sz="3600" dirty="0"/>
              <a:t>WORKABILITY</a:t>
            </a:r>
          </a:p>
          <a:p>
            <a:pPr>
              <a:buFont typeface="Arial" panose="020B0604020202020204" pitchFamily="34" charset="0"/>
              <a:buChar char="•"/>
            </a:pPr>
            <a:r>
              <a:rPr lang="en-IN" sz="2400" dirty="0"/>
              <a:t>DEFINITION</a:t>
            </a:r>
          </a:p>
          <a:p>
            <a:pPr>
              <a:buFont typeface="Arial" panose="020B0604020202020204" pitchFamily="34" charset="0"/>
              <a:buChar char="•"/>
            </a:pPr>
            <a:r>
              <a:rPr lang="en-IN" sz="2400" dirty="0"/>
              <a:t>FACTORS AFFECTING WORKABILITY</a:t>
            </a:r>
          </a:p>
          <a:p>
            <a:pPr>
              <a:buFont typeface="Arial" panose="020B0604020202020204" pitchFamily="34" charset="0"/>
              <a:buChar char="•"/>
            </a:pPr>
            <a:r>
              <a:rPr lang="en-IN" sz="2400" dirty="0"/>
              <a:t>SIGNIFICANCE</a:t>
            </a:r>
          </a:p>
          <a:p>
            <a:pPr>
              <a:buFont typeface="Arial" panose="020B0604020202020204" pitchFamily="34" charset="0"/>
              <a:buChar char="•"/>
            </a:pPr>
            <a:r>
              <a:rPr lang="en-IN" sz="2400" dirty="0"/>
              <a:t>TESTS AVAILABLE FOR MEASUREMENT</a:t>
            </a:r>
            <a:endParaRPr lang="en-IN" sz="3600" dirty="0"/>
          </a:p>
        </p:txBody>
      </p:sp>
      <p:sp>
        <p:nvSpPr>
          <p:cNvPr id="5" name="Content Placeholder 4">
            <a:extLst>
              <a:ext uri="{FF2B5EF4-FFF2-40B4-BE49-F238E27FC236}">
                <a16:creationId xmlns:a16="http://schemas.microsoft.com/office/drawing/2014/main" id="{8C488252-930E-4E12-8634-87B75D6C921A}"/>
              </a:ext>
            </a:extLst>
          </p:cNvPr>
          <p:cNvSpPr>
            <a:spLocks noGrp="1"/>
          </p:cNvSpPr>
          <p:nvPr>
            <p:ph sz="half" idx="2"/>
          </p:nvPr>
        </p:nvSpPr>
        <p:spPr/>
        <p:txBody>
          <a:bodyPr>
            <a:normAutofit/>
          </a:bodyPr>
          <a:lstStyle/>
          <a:p>
            <a:r>
              <a:rPr lang="en-IN" sz="3600" dirty="0"/>
              <a:t>SEGREGATION AND BLEEDING</a:t>
            </a:r>
          </a:p>
          <a:p>
            <a:r>
              <a:rPr lang="en-IN" sz="2400" dirty="0"/>
              <a:t>DEFINITION – CAUSES AND EFFECTS,</a:t>
            </a:r>
          </a:p>
          <a:p>
            <a:r>
              <a:rPr lang="en-IN" sz="2400" dirty="0"/>
              <a:t>MEASUREMENT, FACTORS EFFECTING THE PROPERTIES OF HARDENED CONCRETE, WATER/CEMENT RATIO, ABRAM’S LAW, POWER LAW, GEL SPACE RATIO, MATURITY CONCEPT </a:t>
            </a:r>
          </a:p>
        </p:txBody>
      </p:sp>
    </p:spTree>
    <p:extLst>
      <p:ext uri="{BB962C8B-B14F-4D97-AF65-F5344CB8AC3E}">
        <p14:creationId xmlns:p14="http://schemas.microsoft.com/office/powerpoint/2010/main" val="285851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F081B-E80C-489C-B356-F0C4ABA2F88B}"/>
              </a:ext>
            </a:extLst>
          </p:cNvPr>
          <p:cNvSpPr>
            <a:spLocks noGrp="1"/>
          </p:cNvSpPr>
          <p:nvPr>
            <p:ph type="title"/>
          </p:nvPr>
        </p:nvSpPr>
        <p:spPr/>
        <p:txBody>
          <a:bodyPr/>
          <a:lstStyle/>
          <a:p>
            <a:r>
              <a:rPr lang="en-IN" dirty="0"/>
              <a:t>USE OF ADMIXTURES</a:t>
            </a:r>
          </a:p>
        </p:txBody>
      </p:sp>
      <p:sp>
        <p:nvSpPr>
          <p:cNvPr id="3" name="Content Placeholder 2">
            <a:extLst>
              <a:ext uri="{FF2B5EF4-FFF2-40B4-BE49-F238E27FC236}">
                <a16:creationId xmlns:a16="http://schemas.microsoft.com/office/drawing/2014/main" id="{C70EFE08-733C-4629-B7DA-9C1F5A682054}"/>
              </a:ext>
            </a:extLst>
          </p:cNvPr>
          <p:cNvSpPr>
            <a:spLocks noGrp="1"/>
          </p:cNvSpPr>
          <p:nvPr>
            <p:ph idx="1"/>
          </p:nvPr>
        </p:nvSpPr>
        <p:spPr/>
        <p:txBody>
          <a:bodyPr/>
          <a:lstStyle/>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Chemical admixtures can be used to increase workability. </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Use of air entraining agent produces air bubbles which acts as a sort of ball bearing between particles and increases mobility, workability and decreases bleeding, segregation. </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The use of fine pozzolanic materials also have better lubricating effect and more workability.</a:t>
            </a:r>
            <a:endParaRPr lang="en-IN" sz="200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97966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0412-7D0F-4E45-AFB5-0DAEA076B1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1F72A6-3144-4013-951C-B9AECC167CE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B51DB51-E17F-485D-8C43-93096F3123B9}"/>
              </a:ext>
            </a:extLst>
          </p:cNvPr>
          <p:cNvPicPr>
            <a:picLocks noChangeAspect="1"/>
          </p:cNvPicPr>
          <p:nvPr/>
        </p:nvPicPr>
        <p:blipFill>
          <a:blip r:embed="rId2"/>
          <a:stretch>
            <a:fillRect/>
          </a:stretch>
        </p:blipFill>
        <p:spPr>
          <a:xfrm>
            <a:off x="2423592" y="851520"/>
            <a:ext cx="6819740" cy="5760640"/>
          </a:xfrm>
          <a:prstGeom prst="rect">
            <a:avLst/>
          </a:prstGeom>
        </p:spPr>
      </p:pic>
      <p:sp>
        <p:nvSpPr>
          <p:cNvPr id="5" name="TextBox 4">
            <a:extLst>
              <a:ext uri="{FF2B5EF4-FFF2-40B4-BE49-F238E27FC236}">
                <a16:creationId xmlns:a16="http://schemas.microsoft.com/office/drawing/2014/main" id="{448CFD12-0F40-4192-860D-69FEF4F7B3B9}"/>
              </a:ext>
            </a:extLst>
          </p:cNvPr>
          <p:cNvSpPr txBox="1"/>
          <p:nvPr/>
        </p:nvSpPr>
        <p:spPr>
          <a:xfrm>
            <a:off x="3935760" y="116632"/>
            <a:ext cx="5140382" cy="461665"/>
          </a:xfrm>
          <a:prstGeom prst="rect">
            <a:avLst/>
          </a:prstGeom>
          <a:solidFill>
            <a:srgbClr val="C00000"/>
          </a:solidFill>
        </p:spPr>
        <p:txBody>
          <a:bodyPr wrap="none" rtlCol="0">
            <a:spAutoFit/>
          </a:bodyPr>
          <a:lstStyle/>
          <a:p>
            <a:r>
              <a:rPr lang="en-US" sz="2400" dirty="0">
                <a:latin typeface="Arial" panose="020B0604020202020204" pitchFamily="34" charset="0"/>
                <a:cs typeface="Arial" panose="020B0604020202020204" pitchFamily="34" charset="0"/>
              </a:rPr>
              <a:t>Workability Vs. Strength of Concrete</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8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494D-5AA3-4A27-8CEA-BFF62C6924A3}"/>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5 Tests to Measure the Workability of Concrete</a:t>
            </a:r>
            <a:endParaRPr lang="en-IN" dirty="0"/>
          </a:p>
        </p:txBody>
      </p:sp>
      <p:sp>
        <p:nvSpPr>
          <p:cNvPr id="3" name="Content Placeholder 2">
            <a:extLst>
              <a:ext uri="{FF2B5EF4-FFF2-40B4-BE49-F238E27FC236}">
                <a16:creationId xmlns:a16="http://schemas.microsoft.com/office/drawing/2014/main" id="{A7F52FE7-EB4D-410D-AA50-AD5EF144BE21}"/>
              </a:ext>
            </a:extLst>
          </p:cNvPr>
          <p:cNvSpPr>
            <a:spLocks noGrp="1"/>
          </p:cNvSpPr>
          <p:nvPr>
            <p:ph idx="1"/>
          </p:nvPr>
        </p:nvSpPr>
        <p:spPr/>
        <p:txBody>
          <a:bodyPr/>
          <a:lstStyle/>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Slump Test</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Compacting Factor Test</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Flow Test</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Vee-Bee Consistometer Test</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Kelly Ball Test</a:t>
            </a:r>
          </a:p>
          <a:p>
            <a:pPr marL="457200" indent="-457200" algn="just">
              <a:lnSpc>
                <a:spcPct val="150000"/>
              </a:lnSpc>
              <a:buClrTx/>
              <a:buFont typeface="+mj-lt"/>
              <a:buAutoNum type="arabicPeriod"/>
            </a:pPr>
            <a:endParaRPr lang="en-IN" sz="200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45143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B1FAB-4747-47A2-B9AE-1B3217D96A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0ECDE5-3FA5-4D18-919E-CD99CF97747C}"/>
              </a:ext>
            </a:extLst>
          </p:cNvPr>
          <p:cNvSpPr>
            <a:spLocks noGrp="1"/>
          </p:cNvSpPr>
          <p:nvPr>
            <p:ph idx="1"/>
          </p:nvPr>
        </p:nvSpPr>
        <p:spPr/>
        <p:txBody>
          <a:bodyPr/>
          <a:lstStyle/>
          <a:p>
            <a:endParaRPr lang="en-IN"/>
          </a:p>
        </p:txBody>
      </p:sp>
      <p:sp>
        <p:nvSpPr>
          <p:cNvPr id="5" name="Title 1">
            <a:extLst>
              <a:ext uri="{FF2B5EF4-FFF2-40B4-BE49-F238E27FC236}">
                <a16:creationId xmlns:a16="http://schemas.microsoft.com/office/drawing/2014/main" id="{09DFB7BD-E996-4157-8A45-F35FCD47F27B}"/>
              </a:ext>
            </a:extLst>
          </p:cNvPr>
          <p:cNvSpPr txBox="1">
            <a:spLocks/>
          </p:cNvSpPr>
          <p:nvPr/>
        </p:nvSpPr>
        <p:spPr>
          <a:xfrm>
            <a:off x="767408" y="188640"/>
            <a:ext cx="3270528" cy="76543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3600" b="1">
                <a:solidFill>
                  <a:schemeClr val="accent5">
                    <a:lumMod val="50000"/>
                  </a:schemeClr>
                </a:solidFill>
                <a:latin typeface="Arial" panose="020B0604020202020204" pitchFamily="34" charset="0"/>
                <a:cs typeface="Arial" panose="020B0604020202020204" pitchFamily="34" charset="0"/>
              </a:rPr>
              <a:t>Slump Test:</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FE97084-5F15-4666-87FE-35E7EB86481C}"/>
              </a:ext>
            </a:extLst>
          </p:cNvPr>
          <p:cNvPicPr>
            <a:picLocks noChangeAspect="1"/>
          </p:cNvPicPr>
          <p:nvPr/>
        </p:nvPicPr>
        <p:blipFill>
          <a:blip r:embed="rId2"/>
          <a:stretch>
            <a:fillRect/>
          </a:stretch>
        </p:blipFill>
        <p:spPr>
          <a:xfrm>
            <a:off x="6312024" y="404664"/>
            <a:ext cx="5715000" cy="5772150"/>
          </a:xfrm>
          <a:prstGeom prst="rect">
            <a:avLst/>
          </a:prstGeom>
        </p:spPr>
      </p:pic>
      <p:pic>
        <p:nvPicPr>
          <p:cNvPr id="7" name="Picture 6">
            <a:extLst>
              <a:ext uri="{FF2B5EF4-FFF2-40B4-BE49-F238E27FC236}">
                <a16:creationId xmlns:a16="http://schemas.microsoft.com/office/drawing/2014/main" id="{78EA8C5F-3D2B-47EA-9B5C-B3302E8FB55D}"/>
              </a:ext>
            </a:extLst>
          </p:cNvPr>
          <p:cNvPicPr>
            <a:picLocks noChangeAspect="1"/>
          </p:cNvPicPr>
          <p:nvPr/>
        </p:nvPicPr>
        <p:blipFill>
          <a:blip r:embed="rId3"/>
          <a:stretch>
            <a:fillRect/>
          </a:stretch>
        </p:blipFill>
        <p:spPr>
          <a:xfrm>
            <a:off x="479376" y="1700808"/>
            <a:ext cx="5544616" cy="4635515"/>
          </a:xfrm>
          <a:prstGeom prst="rect">
            <a:avLst/>
          </a:prstGeom>
        </p:spPr>
      </p:pic>
    </p:spTree>
    <p:extLst>
      <p:ext uri="{BB962C8B-B14F-4D97-AF65-F5344CB8AC3E}">
        <p14:creationId xmlns:p14="http://schemas.microsoft.com/office/powerpoint/2010/main" val="12506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00C6-040F-41E2-A7A9-AAFC131079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FF3957-75F5-44D9-99C8-71CCED61B9A2}"/>
              </a:ext>
            </a:extLst>
          </p:cNvPr>
          <p:cNvSpPr>
            <a:spLocks noGrp="1"/>
          </p:cNvSpPr>
          <p:nvPr>
            <p:ph idx="1"/>
          </p:nvPr>
        </p:nvSpPr>
        <p:spPr/>
        <p:txBody>
          <a:bodyPr>
            <a:normAutofit lnSpcReduction="10000"/>
          </a:bodyPr>
          <a:lstStyle/>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The concrete slump test or slump cone test is the most common test for workability of freshly mixed concrete which can be performed either at the working site/field or in the laboratory. </a:t>
            </a:r>
            <a:endParaRPr lang="en-IN" sz="2000" dirty="0">
              <a:solidFill>
                <a:prstClr val="black"/>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To maintain the workability and quality of fresh concrete, it is necessary to check batch by batch inspection of the concrete slump. This can be easily done with the concrete slump test.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The slump test is the simplest test to determine workability of concrete that involves low cost and provides immediate results.</a:t>
            </a:r>
            <a:endParaRPr lang="en-IN" sz="2000" dirty="0">
              <a:solidFill>
                <a:prstClr val="black"/>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endParaRPr lang="en-IN" sz="2000" dirty="0">
              <a:solidFill>
                <a:prstClr val="black"/>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68281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BA6-91C2-4E0A-B055-F2CA207A0221}"/>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Recommended Result of Concrete Slump Test:</a:t>
            </a:r>
            <a:endParaRPr lang="en-IN" dirty="0"/>
          </a:p>
        </p:txBody>
      </p:sp>
      <p:sp>
        <p:nvSpPr>
          <p:cNvPr id="3" name="Content Placeholder 2">
            <a:extLst>
              <a:ext uri="{FF2B5EF4-FFF2-40B4-BE49-F238E27FC236}">
                <a16:creationId xmlns:a16="http://schemas.microsoft.com/office/drawing/2014/main" id="{1C0A2D9D-3486-4CDA-938F-3DDD45091429}"/>
              </a:ext>
            </a:extLst>
          </p:cNvPr>
          <p:cNvSpPr>
            <a:spLocks noGrp="1"/>
          </p:cNvSpPr>
          <p:nvPr>
            <p:ph idx="1"/>
          </p:nvPr>
        </p:nvSpPr>
        <p:spPr/>
        <p:txBody>
          <a:bodyPr>
            <a:normAutofit fontScale="85000" lnSpcReduction="20000"/>
          </a:bodyPr>
          <a:lstStyle/>
          <a:p>
            <a:pPr marL="0" indent="0" algn="just">
              <a:lnSpc>
                <a:spcPct val="150000"/>
              </a:lnSpc>
              <a:buClrTx/>
              <a:buNone/>
            </a:pPr>
            <a:r>
              <a:rPr lang="en-US" sz="2000" dirty="0">
                <a:solidFill>
                  <a:schemeClr val="tx1"/>
                </a:solidFill>
                <a:latin typeface="Arial" panose="020B0604020202020204" pitchFamily="34" charset="0"/>
                <a:cs typeface="Arial" panose="020B0604020202020204" pitchFamily="34" charset="0"/>
              </a:rPr>
              <a:t>As per IS 456:2000 (Plain and Reinforced Concrete -Code of Practice),</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If the slump of the concrete is in between 0 to 25 mm than it is considered as very low workability of concrete,</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If the slump of the concrete is in between 25 to 50 mm than it is considered as low workability of concrete,</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If the slump of the concrete is in between 50 to 100 mm than it is considered as medium workability of concrete,</a:t>
            </a:r>
          </a:p>
          <a:p>
            <a:pPr marL="457200" indent="-457200" algn="just">
              <a:lnSpc>
                <a:spcPct val="150000"/>
              </a:lnSpc>
              <a:buClrTx/>
              <a:buFont typeface="+mj-lt"/>
              <a:buAutoNum type="arabicPeriod"/>
            </a:pPr>
            <a:r>
              <a:rPr lang="en-US" sz="2000" dirty="0">
                <a:solidFill>
                  <a:schemeClr val="tx1"/>
                </a:solidFill>
                <a:latin typeface="Arial" panose="020B0604020202020204" pitchFamily="34" charset="0"/>
                <a:cs typeface="Arial" panose="020B0604020202020204" pitchFamily="34" charset="0"/>
              </a:rPr>
              <a:t>If the slump of the concrete is in between 100 to 150 mm than it is considered as high workability of concrete.</a:t>
            </a:r>
          </a:p>
          <a:p>
            <a:pPr marL="457200" indent="-457200" algn="just">
              <a:lnSpc>
                <a:spcPct val="150000"/>
              </a:lnSpc>
              <a:buClrTx/>
              <a:buFont typeface="+mj-lt"/>
              <a:buAutoNum type="arabicPeriod"/>
            </a:pPr>
            <a:endParaRPr lang="en-IN" sz="200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745436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9A596-BA46-4633-9B66-78D5520DB360}"/>
              </a:ext>
            </a:extLst>
          </p:cNvPr>
          <p:cNvSpPr>
            <a:spLocks noGrp="1"/>
          </p:cNvSpPr>
          <p:nvPr>
            <p:ph type="title"/>
          </p:nvPr>
        </p:nvSpPr>
        <p:spPr/>
        <p:txBody>
          <a:bodyPr>
            <a:normAutofit fontScale="90000"/>
          </a:bodyPr>
          <a:lstStyle/>
          <a:p>
            <a:r>
              <a:rPr lang="en-US" altLang="en-US" sz="4800" b="1" dirty="0">
                <a:solidFill>
                  <a:schemeClr val="accent5">
                    <a:lumMod val="50000"/>
                  </a:schemeClr>
                </a:solidFill>
                <a:latin typeface="Arial" panose="020B0604020202020204" pitchFamily="34" charset="0"/>
                <a:cs typeface="Arial" panose="020B0604020202020204" pitchFamily="34" charset="0"/>
              </a:rPr>
              <a:t>Recommended Values of Concrete Slump Tests for Various Purposes:</a:t>
            </a:r>
            <a:endParaRPr lang="en-IN" dirty="0"/>
          </a:p>
        </p:txBody>
      </p:sp>
      <p:graphicFrame>
        <p:nvGraphicFramePr>
          <p:cNvPr id="4" name="Content Placeholder 3">
            <a:extLst>
              <a:ext uri="{FF2B5EF4-FFF2-40B4-BE49-F238E27FC236}">
                <a16:creationId xmlns:a16="http://schemas.microsoft.com/office/drawing/2014/main" id="{14A16676-885C-435B-8E67-81AF62DB5BCF}"/>
              </a:ext>
            </a:extLst>
          </p:cNvPr>
          <p:cNvGraphicFramePr>
            <a:graphicFrameLocks noGrp="1"/>
          </p:cNvGraphicFramePr>
          <p:nvPr>
            <p:ph idx="1"/>
          </p:nvPr>
        </p:nvGraphicFramePr>
        <p:xfrm>
          <a:off x="1096963" y="1846263"/>
          <a:ext cx="10225135" cy="4572000"/>
        </p:xfrm>
        <a:graphic>
          <a:graphicData uri="http://schemas.openxmlformats.org/drawingml/2006/table">
            <a:tbl>
              <a:tblPr/>
              <a:tblGrid>
                <a:gridCol w="798492">
                  <a:extLst>
                    <a:ext uri="{9D8B030D-6E8A-4147-A177-3AD203B41FA5}">
                      <a16:colId xmlns:a16="http://schemas.microsoft.com/office/drawing/2014/main" val="1088060227"/>
                    </a:ext>
                  </a:extLst>
                </a:gridCol>
                <a:gridCol w="6543200">
                  <a:extLst>
                    <a:ext uri="{9D8B030D-6E8A-4147-A177-3AD203B41FA5}">
                      <a16:colId xmlns:a16="http://schemas.microsoft.com/office/drawing/2014/main" val="2796677220"/>
                    </a:ext>
                  </a:extLst>
                </a:gridCol>
                <a:gridCol w="2883443">
                  <a:extLst>
                    <a:ext uri="{9D8B030D-6E8A-4147-A177-3AD203B41FA5}">
                      <a16:colId xmlns:a16="http://schemas.microsoft.com/office/drawing/2014/main" val="2687414726"/>
                    </a:ext>
                  </a:extLst>
                </a:gridCol>
              </a:tblGrid>
              <a:tr h="595266">
                <a:tc>
                  <a:txBody>
                    <a:bodyPr/>
                    <a:lstStyle/>
                    <a:p>
                      <a:pPr fontAlgn="ctr"/>
                      <a:r>
                        <a:rPr lang="en-IN" sz="2000" b="1" dirty="0">
                          <a:solidFill>
                            <a:srgbClr val="000000"/>
                          </a:solidFill>
                          <a:effectLst/>
                          <a:latin typeface="Arial" panose="020B0604020202020204" pitchFamily="34" charset="0"/>
                          <a:cs typeface="Arial" panose="020B0604020202020204" pitchFamily="34" charset="0"/>
                        </a:rPr>
                        <a:t>No.</a:t>
                      </a:r>
                      <a:endParaRPr lang="en-IN" sz="2000" dirty="0">
                        <a:solidFill>
                          <a:srgbClr val="000000"/>
                        </a:solidFill>
                        <a:effectLst/>
                        <a:latin typeface="Arial" panose="020B0604020202020204" pitchFamily="34" charset="0"/>
                        <a:cs typeface="Arial" panose="020B0604020202020204" pitchFamily="34" charset="0"/>
                      </a:endParaRPr>
                    </a:p>
                    <a:p>
                      <a:pPr fontAlgn="ctr"/>
                      <a:r>
                        <a:rPr lang="en-IN" sz="2000" dirty="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b="1">
                          <a:solidFill>
                            <a:srgbClr val="000000"/>
                          </a:solidFill>
                          <a:effectLst/>
                          <a:latin typeface="Arial" panose="020B0604020202020204" pitchFamily="34" charset="0"/>
                          <a:cs typeface="Arial" panose="020B0604020202020204" pitchFamily="34" charset="0"/>
                        </a:rPr>
                        <a:t>Types of concrete</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b="1" dirty="0">
                          <a:solidFill>
                            <a:srgbClr val="000000"/>
                          </a:solidFill>
                          <a:effectLst/>
                          <a:latin typeface="Arial" panose="020B0604020202020204" pitchFamily="34" charset="0"/>
                          <a:cs typeface="Arial" panose="020B0604020202020204" pitchFamily="34" charset="0"/>
                        </a:rPr>
                        <a:t>Slump</a:t>
                      </a:r>
                      <a:endParaRPr lang="en-IN" sz="2000" dirty="0">
                        <a:solidFill>
                          <a:srgbClr val="000000"/>
                        </a:solidFill>
                        <a:effectLst/>
                        <a:latin typeface="Arial" panose="020B0604020202020204" pitchFamily="34" charset="0"/>
                        <a:cs typeface="Arial" panose="020B0604020202020204" pitchFamily="34" charset="0"/>
                      </a:endParaRPr>
                    </a:p>
                    <a:p>
                      <a:pPr fontAlgn="ctr"/>
                      <a:r>
                        <a:rPr lang="en-IN" sz="2000" dirty="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solidFill>
                      <a:srgbClr val="FFFFFF"/>
                    </a:solidFill>
                  </a:tcPr>
                </a:tc>
                <a:extLst>
                  <a:ext uri="{0D108BD9-81ED-4DB2-BD59-A6C34878D82A}">
                    <a16:rowId xmlns:a16="http://schemas.microsoft.com/office/drawing/2014/main" val="3211376629"/>
                  </a:ext>
                </a:extLst>
              </a:tr>
              <a:tr h="595266">
                <a:tc>
                  <a:txBody>
                    <a:bodyPr/>
                    <a:lstStyle/>
                    <a:p>
                      <a:pPr fontAlgn="ctr"/>
                      <a:r>
                        <a:rPr lang="en-IN" sz="2000" b="1">
                          <a:solidFill>
                            <a:srgbClr val="000000"/>
                          </a:solidFill>
                          <a:effectLst/>
                          <a:latin typeface="Arial" panose="020B0604020202020204" pitchFamily="34" charset="0"/>
                          <a:cs typeface="Arial" panose="020B0604020202020204" pitchFamily="34" charset="0"/>
                        </a:rPr>
                        <a:t>1</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Concrete for road construction</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20 to 40 mm</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val="4053560752"/>
                  </a:ext>
                </a:extLst>
              </a:tr>
              <a:tr h="892900">
                <a:tc>
                  <a:txBody>
                    <a:bodyPr/>
                    <a:lstStyle/>
                    <a:p>
                      <a:pPr fontAlgn="ctr"/>
                      <a:r>
                        <a:rPr lang="en-IN" sz="2000" b="1">
                          <a:solidFill>
                            <a:srgbClr val="000000"/>
                          </a:solidFill>
                          <a:effectLst/>
                          <a:latin typeface="Arial" panose="020B0604020202020204" pitchFamily="34" charset="0"/>
                          <a:cs typeface="Arial" panose="020B0604020202020204" pitchFamily="34" charset="0"/>
                        </a:rPr>
                        <a:t>2</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US" sz="2000" dirty="0">
                          <a:solidFill>
                            <a:srgbClr val="000000"/>
                          </a:solidFill>
                          <a:effectLst/>
                          <a:latin typeface="Arial" panose="020B0604020202020204" pitchFamily="34" charset="0"/>
                          <a:cs typeface="Arial" panose="020B0604020202020204" pitchFamily="34" charset="0"/>
                        </a:rPr>
                        <a:t>Concrete for tops of curbs, parapets, piers, slabs and wall</a:t>
                      </a:r>
                    </a:p>
                    <a:p>
                      <a:pPr fontAlgn="ctr"/>
                      <a:r>
                        <a:rPr lang="en-US"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40 to 50 mm</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extLst>
                  <a:ext uri="{0D108BD9-81ED-4DB2-BD59-A6C34878D82A}">
                    <a16:rowId xmlns:a16="http://schemas.microsoft.com/office/drawing/2014/main" val="418833414"/>
                  </a:ext>
                </a:extLst>
              </a:tr>
              <a:tr h="595266">
                <a:tc>
                  <a:txBody>
                    <a:bodyPr/>
                    <a:lstStyle/>
                    <a:p>
                      <a:pPr fontAlgn="ctr"/>
                      <a:r>
                        <a:rPr lang="en-IN" sz="2000" b="1">
                          <a:solidFill>
                            <a:srgbClr val="000000"/>
                          </a:solidFill>
                          <a:effectLst/>
                          <a:latin typeface="Arial" panose="020B0604020202020204" pitchFamily="34" charset="0"/>
                          <a:cs typeface="Arial" panose="020B0604020202020204" pitchFamily="34" charset="0"/>
                        </a:rPr>
                        <a:t>3</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dirty="0">
                          <a:solidFill>
                            <a:srgbClr val="000000"/>
                          </a:solidFill>
                          <a:effectLst/>
                          <a:latin typeface="Arial" panose="020B0604020202020204" pitchFamily="34" charset="0"/>
                          <a:cs typeface="Arial" panose="020B0604020202020204" pitchFamily="34" charset="0"/>
                        </a:rPr>
                        <a:t>Concrete for </a:t>
                      </a:r>
                      <a:r>
                        <a:rPr lang="en-IN" sz="2000" u="none" strike="noStrike" dirty="0">
                          <a:solidFill>
                            <a:srgbClr val="1565C0"/>
                          </a:solidFill>
                          <a:effectLst/>
                          <a:latin typeface="Arial" panose="020B0604020202020204" pitchFamily="34" charset="0"/>
                          <a:cs typeface="Arial" panose="020B0604020202020204" pitchFamily="34" charset="0"/>
                          <a:hlinkClick r:id="rId2"/>
                        </a:rPr>
                        <a:t>canal lining</a:t>
                      </a:r>
                      <a:endParaRPr lang="en-IN" sz="2000" dirty="0">
                        <a:solidFill>
                          <a:srgbClr val="000000"/>
                        </a:solidFill>
                        <a:effectLst/>
                        <a:latin typeface="Arial" panose="020B0604020202020204" pitchFamily="34" charset="0"/>
                        <a:cs typeface="Arial" panose="020B0604020202020204" pitchFamily="34" charset="0"/>
                      </a:endParaRPr>
                    </a:p>
                    <a:p>
                      <a:pPr fontAlgn="ctr"/>
                      <a:r>
                        <a:rPr lang="en-IN" sz="2000" dirty="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70 to 80 mm</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val="1617468950"/>
                  </a:ext>
                </a:extLst>
              </a:tr>
              <a:tr h="595266">
                <a:tc>
                  <a:txBody>
                    <a:bodyPr/>
                    <a:lstStyle/>
                    <a:p>
                      <a:pPr fontAlgn="ctr"/>
                      <a:r>
                        <a:rPr lang="en-IN" sz="2000" b="1">
                          <a:solidFill>
                            <a:srgbClr val="000000"/>
                          </a:solidFill>
                          <a:effectLst/>
                          <a:latin typeface="Arial" panose="020B0604020202020204" pitchFamily="34" charset="0"/>
                          <a:cs typeface="Arial" panose="020B0604020202020204" pitchFamily="34" charset="0"/>
                        </a:rPr>
                        <a:t>4</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Normal RCC work</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80 to 150 mm</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extLst>
                  <a:ext uri="{0D108BD9-81ED-4DB2-BD59-A6C34878D82A}">
                    <a16:rowId xmlns:a16="http://schemas.microsoft.com/office/drawing/2014/main" val="3365411601"/>
                  </a:ext>
                </a:extLst>
              </a:tr>
              <a:tr h="595266">
                <a:tc>
                  <a:txBody>
                    <a:bodyPr/>
                    <a:lstStyle/>
                    <a:p>
                      <a:pPr fontAlgn="ctr"/>
                      <a:r>
                        <a:rPr lang="en-IN" sz="2000" b="1" dirty="0">
                          <a:solidFill>
                            <a:srgbClr val="000000"/>
                          </a:solidFill>
                          <a:effectLst/>
                          <a:latin typeface="Arial" panose="020B0604020202020204" pitchFamily="34" charset="0"/>
                          <a:cs typeface="Arial" panose="020B0604020202020204" pitchFamily="34" charset="0"/>
                        </a:rPr>
                        <a:t>5</a:t>
                      </a:r>
                      <a:endParaRPr lang="en-IN" sz="2000" dirty="0">
                        <a:solidFill>
                          <a:srgbClr val="000000"/>
                        </a:solidFill>
                        <a:effectLst/>
                        <a:latin typeface="Arial" panose="020B0604020202020204" pitchFamily="34" charset="0"/>
                        <a:cs typeface="Arial" panose="020B0604020202020204" pitchFamily="34" charset="0"/>
                      </a:endParaRPr>
                    </a:p>
                    <a:p>
                      <a:pPr fontAlgn="ctr"/>
                      <a:r>
                        <a:rPr lang="en-IN" sz="2000" dirty="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Mass concrete</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20 to 50 mm</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extLst>
                  <a:ext uri="{0D108BD9-81ED-4DB2-BD59-A6C34878D82A}">
                    <a16:rowId xmlns:a16="http://schemas.microsoft.com/office/drawing/2014/main" val="2841172993"/>
                  </a:ext>
                </a:extLst>
              </a:tr>
              <a:tr h="595266">
                <a:tc>
                  <a:txBody>
                    <a:bodyPr/>
                    <a:lstStyle/>
                    <a:p>
                      <a:pPr fontAlgn="ctr"/>
                      <a:r>
                        <a:rPr lang="en-IN" sz="2000" b="1">
                          <a:solidFill>
                            <a:srgbClr val="000000"/>
                          </a:solidFill>
                          <a:effectLst/>
                          <a:latin typeface="Arial" panose="020B0604020202020204" pitchFamily="34" charset="0"/>
                          <a:cs typeface="Arial" panose="020B0604020202020204" pitchFamily="34" charset="0"/>
                        </a:rPr>
                        <a:t>6</a:t>
                      </a:r>
                      <a:endParaRPr lang="en-IN" sz="2000">
                        <a:solidFill>
                          <a:srgbClr val="000000"/>
                        </a:solidFill>
                        <a:effectLst/>
                        <a:latin typeface="Arial" panose="020B0604020202020204" pitchFamily="34" charset="0"/>
                        <a:cs typeface="Arial" panose="020B0604020202020204" pitchFamily="34" charset="0"/>
                      </a:endParaRP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a:solidFill>
                            <a:srgbClr val="000000"/>
                          </a:solidFill>
                          <a:effectLst/>
                          <a:latin typeface="Arial" panose="020B0604020202020204" pitchFamily="34" charset="0"/>
                          <a:cs typeface="Arial" panose="020B0604020202020204" pitchFamily="34" charset="0"/>
                        </a:rPr>
                        <a:t>Concrete to be vibrated</a:t>
                      </a:r>
                    </a:p>
                    <a:p>
                      <a:pPr fontAlgn="ctr"/>
                      <a:r>
                        <a:rPr lang="en-IN" sz="200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tc>
                  <a:txBody>
                    <a:bodyPr/>
                    <a:lstStyle/>
                    <a:p>
                      <a:pPr fontAlgn="ctr"/>
                      <a:r>
                        <a:rPr lang="en-IN" sz="2000" dirty="0">
                          <a:solidFill>
                            <a:srgbClr val="000000"/>
                          </a:solidFill>
                          <a:effectLst/>
                          <a:latin typeface="Arial" panose="020B0604020202020204" pitchFamily="34" charset="0"/>
                          <a:cs typeface="Arial" panose="020B0604020202020204" pitchFamily="34" charset="0"/>
                        </a:rPr>
                        <a:t>10 to 25 mm</a:t>
                      </a:r>
                    </a:p>
                    <a:p>
                      <a:pPr fontAlgn="ctr"/>
                      <a:r>
                        <a:rPr lang="en-IN" sz="2000" dirty="0">
                          <a:effectLst/>
                          <a:latin typeface="Arial" panose="020B0604020202020204" pitchFamily="34" charset="0"/>
                          <a:cs typeface="Arial" panose="020B0604020202020204" pitchFamily="34" charset="0"/>
                        </a:rPr>
                        <a:t> </a:t>
                      </a:r>
                    </a:p>
                  </a:txBody>
                  <a:tcPr marL="68580" marR="68580" marT="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FFFFFF"/>
                    </a:solidFill>
                  </a:tcPr>
                </a:tc>
                <a:extLst>
                  <a:ext uri="{0D108BD9-81ED-4DB2-BD59-A6C34878D82A}">
                    <a16:rowId xmlns:a16="http://schemas.microsoft.com/office/drawing/2014/main" val="3707947686"/>
                  </a:ext>
                </a:extLst>
              </a:tr>
            </a:tbl>
          </a:graphicData>
        </a:graphic>
      </p:graphicFrame>
    </p:spTree>
    <p:extLst>
      <p:ext uri="{BB962C8B-B14F-4D97-AF65-F5344CB8AC3E}">
        <p14:creationId xmlns:p14="http://schemas.microsoft.com/office/powerpoint/2010/main" val="63749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46AC-183B-41EC-B70B-B0DBBE0E5629}"/>
              </a:ext>
            </a:extLst>
          </p:cNvPr>
          <p:cNvSpPr>
            <a:spLocks noGrp="1"/>
          </p:cNvSpPr>
          <p:nvPr>
            <p:ph type="title"/>
          </p:nvPr>
        </p:nvSpPr>
        <p:spPr/>
        <p:txBody>
          <a:bodyPr/>
          <a:lstStyle/>
          <a:p>
            <a:r>
              <a:rPr lang="en-IN" sz="4800" b="1" dirty="0">
                <a:solidFill>
                  <a:schemeClr val="accent5">
                    <a:lumMod val="50000"/>
                  </a:schemeClr>
                </a:solidFill>
                <a:latin typeface="Arial" panose="020B0604020202020204" pitchFamily="34" charset="0"/>
                <a:cs typeface="Arial" panose="020B0604020202020204" pitchFamily="34" charset="0"/>
              </a:rPr>
              <a:t>Compaction Factor Test:</a:t>
            </a:r>
            <a:endParaRPr lang="en-IN" dirty="0"/>
          </a:p>
        </p:txBody>
      </p:sp>
      <p:sp>
        <p:nvSpPr>
          <p:cNvPr id="3" name="Content Placeholder 2">
            <a:extLst>
              <a:ext uri="{FF2B5EF4-FFF2-40B4-BE49-F238E27FC236}">
                <a16:creationId xmlns:a16="http://schemas.microsoft.com/office/drawing/2014/main" id="{656018E7-EB4F-44FE-8FCF-A7AAF84CFCB3}"/>
              </a:ext>
            </a:extLst>
          </p:cNvPr>
          <p:cNvSpPr>
            <a:spLocks noGrp="1"/>
          </p:cNvSpPr>
          <p:nvPr>
            <p:ph idx="1"/>
          </p:nvPr>
        </p:nvSpPr>
        <p:spPr/>
        <p:txBody>
          <a:bodyPr/>
          <a:lstStyle/>
          <a:p>
            <a:r>
              <a:rPr lang="en-US" sz="2000" dirty="0">
                <a:solidFill>
                  <a:prstClr val="black"/>
                </a:solidFill>
                <a:latin typeface="Arial" panose="020B0604020202020204" pitchFamily="34" charset="0"/>
                <a:cs typeface="Arial" panose="020B0604020202020204" pitchFamily="34" charset="0"/>
              </a:rPr>
              <a:t>Compaction factor test works on the principle of determining the degree of compaction achieved by a standard amount of work done by allowing the concrete to fall through a standard height. </a:t>
            </a:r>
            <a:endParaRPr lang="en-IN" sz="2000" dirty="0"/>
          </a:p>
          <a:p>
            <a:endParaRPr lang="en-IN" dirty="0"/>
          </a:p>
        </p:txBody>
      </p:sp>
      <p:pic>
        <p:nvPicPr>
          <p:cNvPr id="4" name="Picture 3">
            <a:extLst>
              <a:ext uri="{FF2B5EF4-FFF2-40B4-BE49-F238E27FC236}">
                <a16:creationId xmlns:a16="http://schemas.microsoft.com/office/drawing/2014/main" id="{017CE1E4-B30D-4146-A762-28E3B23811F0}"/>
              </a:ext>
            </a:extLst>
          </p:cNvPr>
          <p:cNvPicPr>
            <a:picLocks noChangeAspect="1"/>
          </p:cNvPicPr>
          <p:nvPr/>
        </p:nvPicPr>
        <p:blipFill>
          <a:blip r:embed="rId2"/>
          <a:stretch>
            <a:fillRect/>
          </a:stretch>
        </p:blipFill>
        <p:spPr>
          <a:xfrm>
            <a:off x="8210348" y="2591020"/>
            <a:ext cx="3600651" cy="3600651"/>
          </a:xfrm>
          <a:prstGeom prst="rect">
            <a:avLst/>
          </a:prstGeom>
        </p:spPr>
      </p:pic>
    </p:spTree>
    <p:extLst>
      <p:ext uri="{BB962C8B-B14F-4D97-AF65-F5344CB8AC3E}">
        <p14:creationId xmlns:p14="http://schemas.microsoft.com/office/powerpoint/2010/main" val="287193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9726-BD56-4231-97FA-08DC5C942D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A17A83-0317-4BA4-9152-E53F607F074A}"/>
              </a:ext>
            </a:extLst>
          </p:cNvPr>
          <p:cNvSpPr>
            <a:spLocks noGrp="1"/>
          </p:cNvSpPr>
          <p:nvPr>
            <p:ph idx="1"/>
          </p:nvPr>
        </p:nvSpPr>
        <p:spPr/>
        <p:txBody>
          <a:bodyPr/>
          <a:lstStyle/>
          <a:p>
            <a:pPr marL="457200" lvl="0" indent="-457200" algn="just">
              <a:lnSpc>
                <a:spcPct val="150000"/>
              </a:lnSpc>
              <a:buClrTx/>
              <a:buFont typeface="+mj-lt"/>
              <a:buAutoNum type="arabicPeriod" startAt="2"/>
            </a:pPr>
            <a:r>
              <a:rPr lang="en-US" sz="2000" dirty="0">
                <a:solidFill>
                  <a:prstClr val="black"/>
                </a:solidFill>
                <a:latin typeface="Arial" panose="020B0604020202020204" pitchFamily="34" charset="0"/>
                <a:cs typeface="Arial" panose="020B0604020202020204" pitchFamily="34" charset="0"/>
              </a:rPr>
              <a:t>This is specially designed for laboratory use, but if the circumstances </a:t>
            </a:r>
            <a:r>
              <a:rPr lang="en-US" sz="2000" dirty="0" err="1">
                <a:solidFill>
                  <a:prstClr val="black"/>
                </a:solidFill>
                <a:latin typeface="Arial" panose="020B0604020202020204" pitchFamily="34" charset="0"/>
                <a:cs typeface="Arial" panose="020B0604020202020204" pitchFamily="34" charset="0"/>
              </a:rPr>
              <a:t>favours</a:t>
            </a:r>
            <a:r>
              <a:rPr lang="en-US" sz="2000" dirty="0">
                <a:solidFill>
                  <a:prstClr val="black"/>
                </a:solidFill>
                <a:latin typeface="Arial" panose="020B0604020202020204" pitchFamily="34" charset="0"/>
                <a:cs typeface="Arial" panose="020B0604020202020204" pitchFamily="34" charset="0"/>
              </a:rPr>
              <a:t>, it can also be used on the working site/field.</a:t>
            </a:r>
          </a:p>
          <a:p>
            <a:pPr marL="457200" lvl="0" indent="-457200">
              <a:lnSpc>
                <a:spcPct val="150000"/>
              </a:lnSpc>
              <a:buClrTx/>
              <a:buFont typeface="+mj-lt"/>
              <a:buAutoNum type="arabicPeriod" startAt="2"/>
            </a:pPr>
            <a:r>
              <a:rPr lang="en-US" sz="2000" dirty="0">
                <a:solidFill>
                  <a:prstClr val="black"/>
                </a:solidFill>
                <a:latin typeface="Arial" panose="020B0604020202020204" pitchFamily="34" charset="0"/>
                <a:cs typeface="Arial" panose="020B0604020202020204" pitchFamily="34" charset="0"/>
              </a:rPr>
              <a:t>Compaction factor test of concrete is more precise and sensitive than the concrete slump test; hence it is more favorable and useful for low workable concrete or dry concrete which is generally used when concrete is to be compacted by vibration.</a:t>
            </a:r>
            <a:endParaRPr lang="en-IN" sz="2000" dirty="0">
              <a:solidFill>
                <a:prstClr val="black"/>
              </a:solidFill>
              <a:latin typeface="Arial" panose="020B0604020202020204" pitchFamily="34" charset="0"/>
              <a:cs typeface="Arial" panose="020B0604020202020204" pitchFamily="34" charset="0"/>
            </a:endParaRPr>
          </a:p>
          <a:p>
            <a:pPr marL="457200" indent="-457200">
              <a:lnSpc>
                <a:spcPct val="150000"/>
              </a:lnSpc>
              <a:buClrTx/>
              <a:buFont typeface="+mj-lt"/>
              <a:buAutoNum type="arabicPeriod" startAt="2"/>
            </a:pPr>
            <a:endParaRPr lang="en-IN" sz="2000" dirty="0"/>
          </a:p>
          <a:p>
            <a:endParaRPr lang="en-IN" dirty="0"/>
          </a:p>
        </p:txBody>
      </p:sp>
    </p:spTree>
    <p:extLst>
      <p:ext uri="{BB962C8B-B14F-4D97-AF65-F5344CB8AC3E}">
        <p14:creationId xmlns:p14="http://schemas.microsoft.com/office/powerpoint/2010/main" val="2232817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5BBF-7C8A-4400-A6C4-A22803504D16}"/>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Recommended Result of Compaction Factor Test:</a:t>
            </a:r>
            <a:endParaRPr lang="en-IN" dirty="0"/>
          </a:p>
        </p:txBody>
      </p:sp>
      <p:sp>
        <p:nvSpPr>
          <p:cNvPr id="3" name="Content Placeholder 2">
            <a:extLst>
              <a:ext uri="{FF2B5EF4-FFF2-40B4-BE49-F238E27FC236}">
                <a16:creationId xmlns:a16="http://schemas.microsoft.com/office/drawing/2014/main" id="{9A46A866-90D7-408C-81A0-A219DF706285}"/>
              </a:ext>
            </a:extLst>
          </p:cNvPr>
          <p:cNvSpPr>
            <a:spLocks noGrp="1"/>
          </p:cNvSpPr>
          <p:nvPr>
            <p:ph idx="1"/>
          </p:nvPr>
        </p:nvSpPr>
        <p:spPr/>
        <p:txBody>
          <a:bodyPr>
            <a:normAutofit fontScale="92500"/>
          </a:bodyPr>
          <a:lstStyle/>
          <a:p>
            <a:pPr marL="0" indent="0" algn="just">
              <a:lnSpc>
                <a:spcPct val="150000"/>
              </a:lnSpc>
              <a:buClrTx/>
              <a:buNone/>
            </a:pPr>
            <a:r>
              <a:rPr lang="en-US" dirty="0">
                <a:solidFill>
                  <a:prstClr val="black"/>
                </a:solidFill>
                <a:latin typeface="Arial" panose="020B0604020202020204" pitchFamily="34" charset="0"/>
                <a:cs typeface="Arial" panose="020B0604020202020204" pitchFamily="34" charset="0"/>
              </a:rPr>
              <a:t>According to the ‘A.M. Neville’ (Author of Properties of Concrete), description of the degree of workability and their compacting factor are as follows:</a:t>
            </a:r>
          </a:p>
          <a:p>
            <a:pPr marL="457200" indent="-457200" algn="just">
              <a:lnSpc>
                <a:spcPct val="150000"/>
              </a:lnSpc>
              <a:buClrTx/>
              <a:buFont typeface="+mj-lt"/>
              <a:buAutoNum type="arabicPeriod"/>
            </a:pPr>
            <a:r>
              <a:rPr lang="en-US" dirty="0">
                <a:solidFill>
                  <a:prstClr val="black"/>
                </a:solidFill>
                <a:latin typeface="Arial" panose="020B0604020202020204" pitchFamily="34" charset="0"/>
                <a:cs typeface="Arial" panose="020B0604020202020204" pitchFamily="34" charset="0"/>
              </a:rPr>
              <a:t>If the compacting factor is 0.78 than it is considered as very low workability of concrete,</a:t>
            </a:r>
          </a:p>
          <a:p>
            <a:pPr marL="457200" indent="-457200" algn="just">
              <a:lnSpc>
                <a:spcPct val="150000"/>
              </a:lnSpc>
              <a:buClrTx/>
              <a:buFont typeface="+mj-lt"/>
              <a:buAutoNum type="arabicPeriod"/>
            </a:pPr>
            <a:r>
              <a:rPr lang="en-US" dirty="0">
                <a:solidFill>
                  <a:prstClr val="black"/>
                </a:solidFill>
                <a:latin typeface="Arial" panose="020B0604020202020204" pitchFamily="34" charset="0"/>
                <a:cs typeface="Arial" panose="020B0604020202020204" pitchFamily="34" charset="0"/>
              </a:rPr>
              <a:t>If the compacting factor is 0.85 than it is considered as low workability of concrete,</a:t>
            </a:r>
          </a:p>
          <a:p>
            <a:pPr marL="457200" indent="-457200" algn="just">
              <a:lnSpc>
                <a:spcPct val="150000"/>
              </a:lnSpc>
              <a:buClrTx/>
              <a:buFont typeface="+mj-lt"/>
              <a:buAutoNum type="arabicPeriod"/>
            </a:pPr>
            <a:r>
              <a:rPr lang="en-US" dirty="0">
                <a:solidFill>
                  <a:prstClr val="black"/>
                </a:solidFill>
                <a:latin typeface="Arial" panose="020B0604020202020204" pitchFamily="34" charset="0"/>
                <a:cs typeface="Arial" panose="020B0604020202020204" pitchFamily="34" charset="0"/>
              </a:rPr>
              <a:t>If the compacting factor is 0.92 than it is considered as medium workability of concrete,</a:t>
            </a:r>
          </a:p>
          <a:p>
            <a:pPr marL="457200" indent="-457200" algn="just">
              <a:lnSpc>
                <a:spcPct val="150000"/>
              </a:lnSpc>
              <a:buClrTx/>
              <a:buFont typeface="+mj-lt"/>
              <a:buAutoNum type="arabicPeriod"/>
            </a:pPr>
            <a:r>
              <a:rPr lang="en-US" dirty="0">
                <a:solidFill>
                  <a:prstClr val="black"/>
                </a:solidFill>
                <a:latin typeface="Arial" panose="020B0604020202020204" pitchFamily="34" charset="0"/>
                <a:cs typeface="Arial" panose="020B0604020202020204" pitchFamily="34" charset="0"/>
              </a:rPr>
              <a:t>If the compacting factor is 0.95 than it is considered as high workability of concrete.</a:t>
            </a:r>
            <a:endParaRPr lang="en-IN" dirty="0">
              <a:solidFill>
                <a:prstClr val="black"/>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00692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DF6C8-ECA3-43B8-9C40-6E7163D7C791}"/>
              </a:ext>
            </a:extLst>
          </p:cNvPr>
          <p:cNvSpPr>
            <a:spLocks noGrp="1"/>
          </p:cNvSpPr>
          <p:nvPr>
            <p:ph type="title"/>
          </p:nvPr>
        </p:nvSpPr>
        <p:spPr/>
        <p:txBody>
          <a:bodyPr/>
          <a:lstStyle/>
          <a:p>
            <a:r>
              <a:rPr lang="en-IN" sz="4800" b="1" dirty="0">
                <a:solidFill>
                  <a:schemeClr val="accent5">
                    <a:lumMod val="50000"/>
                  </a:schemeClr>
                </a:solidFill>
                <a:latin typeface="Arial" panose="020B0604020202020204" pitchFamily="34" charset="0"/>
                <a:cs typeface="Arial" panose="020B0604020202020204" pitchFamily="34" charset="0"/>
              </a:rPr>
              <a:t>WORKABILITY:</a:t>
            </a:r>
            <a:endParaRPr lang="en-IN" dirty="0"/>
          </a:p>
        </p:txBody>
      </p:sp>
      <p:sp>
        <p:nvSpPr>
          <p:cNvPr id="6" name="Content Placeholder 5">
            <a:extLst>
              <a:ext uri="{FF2B5EF4-FFF2-40B4-BE49-F238E27FC236}">
                <a16:creationId xmlns:a16="http://schemas.microsoft.com/office/drawing/2014/main" id="{D5D1A3B3-5CD8-4D9B-B59C-6F4441F6E5AE}"/>
              </a:ext>
            </a:extLst>
          </p:cNvPr>
          <p:cNvSpPr>
            <a:spLocks noGrp="1"/>
          </p:cNvSpPr>
          <p:nvPr>
            <p:ph idx="1"/>
          </p:nvPr>
        </p:nvSpPr>
        <p:spPr/>
        <p:txBody>
          <a:bodyPr/>
          <a:lstStyle/>
          <a:p>
            <a:pPr algn="just">
              <a:lnSpc>
                <a:spcPct val="150000"/>
              </a:lnSpc>
            </a:pPr>
            <a:r>
              <a:rPr lang="en-US" sz="2000" dirty="0">
                <a:solidFill>
                  <a:schemeClr val="tx1"/>
                </a:solidFill>
                <a:latin typeface="Arial" panose="020B0604020202020204" pitchFamily="34" charset="0"/>
              </a:rPr>
              <a:t>Workability is a property of raw or fresh concrete mixture. </a:t>
            </a:r>
          </a:p>
          <a:p>
            <a:pPr algn="just">
              <a:lnSpc>
                <a:spcPct val="150000"/>
              </a:lnSpc>
            </a:pPr>
            <a:r>
              <a:rPr lang="en-US" sz="2000" dirty="0">
                <a:solidFill>
                  <a:schemeClr val="tx1"/>
                </a:solidFill>
                <a:latin typeface="Arial" panose="020B0604020202020204" pitchFamily="34" charset="0"/>
              </a:rPr>
              <a:t>In simple words, workability means the ease of placement and workable concrete means the concrete which can be placed and can be compacted easily without any segregation. </a:t>
            </a:r>
          </a:p>
          <a:p>
            <a:endParaRPr lang="en-IN" dirty="0"/>
          </a:p>
        </p:txBody>
      </p:sp>
      <p:pic>
        <p:nvPicPr>
          <p:cNvPr id="1026" name="Picture 2" descr="All about Workability of Concrete - Structural Guide">
            <a:extLst>
              <a:ext uri="{FF2B5EF4-FFF2-40B4-BE49-F238E27FC236}">
                <a16:creationId xmlns:a16="http://schemas.microsoft.com/office/drawing/2014/main" id="{B7409A56-ED0C-4A4D-A2F3-C19DC6590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187" y="3483909"/>
            <a:ext cx="4474490" cy="327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112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9D17-6222-49C9-BFE4-63AF6C077F88}"/>
              </a:ext>
            </a:extLst>
          </p:cNvPr>
          <p:cNvSpPr>
            <a:spLocks noGrp="1"/>
          </p:cNvSpPr>
          <p:nvPr>
            <p:ph type="title"/>
          </p:nvPr>
        </p:nvSpPr>
        <p:spPr/>
        <p:txBody>
          <a:bodyPr/>
          <a:lstStyle/>
          <a:p>
            <a:r>
              <a:rPr lang="en-IN" sz="4800" b="1" dirty="0">
                <a:solidFill>
                  <a:schemeClr val="accent5">
                    <a:lumMod val="50000"/>
                  </a:schemeClr>
                </a:solidFill>
                <a:latin typeface="Arial" panose="020B0604020202020204" pitchFamily="34" charset="0"/>
                <a:cs typeface="Arial" panose="020B0604020202020204" pitchFamily="34" charset="0"/>
              </a:rPr>
              <a:t>Flow Test:</a:t>
            </a:r>
            <a:endParaRPr lang="en-IN" dirty="0"/>
          </a:p>
        </p:txBody>
      </p:sp>
      <p:sp>
        <p:nvSpPr>
          <p:cNvPr id="3" name="Content Placeholder 2">
            <a:extLst>
              <a:ext uri="{FF2B5EF4-FFF2-40B4-BE49-F238E27FC236}">
                <a16:creationId xmlns:a16="http://schemas.microsoft.com/office/drawing/2014/main" id="{A2B7EA8F-B98C-4BC7-B9E7-C81AC01B5CD2}"/>
              </a:ext>
            </a:extLst>
          </p:cNvPr>
          <p:cNvSpPr>
            <a:spLocks noGrp="1"/>
          </p:cNvSpPr>
          <p:nvPr>
            <p:ph idx="1"/>
          </p:nvPr>
        </p:nvSpPr>
        <p:spPr/>
        <p:txBody>
          <a:bodyPr/>
          <a:lstStyle/>
          <a:p>
            <a:r>
              <a:rPr lang="en-US" sz="2000" dirty="0">
                <a:solidFill>
                  <a:prstClr val="black"/>
                </a:solidFill>
                <a:latin typeface="Arial" panose="020B0604020202020204" pitchFamily="34" charset="0"/>
                <a:cs typeface="Arial" panose="020B0604020202020204" pitchFamily="34" charset="0"/>
              </a:rPr>
              <a:t>The flow test is a laboratory test, which gives an indication of the quality of concrete with respect to consistency or workability and cohesiveness. In the flow test, a standard mass of concrete is subjected to jolting. This test is generally used for high/ very high workability concrete.</a:t>
            </a:r>
          </a:p>
          <a:p>
            <a:endParaRPr lang="en-IN" dirty="0"/>
          </a:p>
        </p:txBody>
      </p:sp>
      <p:pic>
        <p:nvPicPr>
          <p:cNvPr id="4" name="Picture 3">
            <a:extLst>
              <a:ext uri="{FF2B5EF4-FFF2-40B4-BE49-F238E27FC236}">
                <a16:creationId xmlns:a16="http://schemas.microsoft.com/office/drawing/2014/main" id="{B91F0D3E-CA81-4D54-A5EE-51648E1F96DF}"/>
              </a:ext>
            </a:extLst>
          </p:cNvPr>
          <p:cNvPicPr>
            <a:picLocks noChangeAspect="1"/>
          </p:cNvPicPr>
          <p:nvPr/>
        </p:nvPicPr>
        <p:blipFill>
          <a:blip r:embed="rId2"/>
          <a:stretch>
            <a:fillRect/>
          </a:stretch>
        </p:blipFill>
        <p:spPr>
          <a:xfrm>
            <a:off x="8585734" y="2832404"/>
            <a:ext cx="3081249" cy="3081249"/>
          </a:xfrm>
          <a:prstGeom prst="rect">
            <a:avLst/>
          </a:prstGeom>
        </p:spPr>
      </p:pic>
    </p:spTree>
    <p:extLst>
      <p:ext uri="{BB962C8B-B14F-4D97-AF65-F5344CB8AC3E}">
        <p14:creationId xmlns:p14="http://schemas.microsoft.com/office/powerpoint/2010/main" val="277383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213B-39F8-43E3-806D-E1F8F44EA9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935344-F08A-48BF-9A28-5CADCF62DD9D}"/>
              </a:ext>
            </a:extLst>
          </p:cNvPr>
          <p:cNvSpPr>
            <a:spLocks noGrp="1"/>
          </p:cNvSpPr>
          <p:nvPr>
            <p:ph idx="1"/>
          </p:nvPr>
        </p:nvSpPr>
        <p:spPr/>
        <p:txBody>
          <a:bodyPr/>
          <a:lstStyle/>
          <a:p>
            <a:pPr marL="0" indent="0" algn="just">
              <a:lnSpc>
                <a:spcPct val="150000"/>
              </a:lnSpc>
              <a:buClrTx/>
              <a:buNone/>
            </a:pPr>
            <a:r>
              <a:rPr lang="en-US" sz="2000" dirty="0">
                <a:solidFill>
                  <a:prstClr val="black"/>
                </a:solidFill>
                <a:latin typeface="Arial" panose="020B0604020202020204" pitchFamily="34" charset="0"/>
                <a:cs typeface="Arial" panose="020B0604020202020204" pitchFamily="34" charset="0"/>
              </a:rPr>
              <a:t>Similar laboratory test named ‘Flow Table Test ‘was developed in Germany in1933 and it has been described in ‘BS 1881:105: 1984’. This method is used for the high and very high workable concrete which would exhibit the collapse slump.</a:t>
            </a:r>
            <a:endParaRPr lang="en-IN" sz="2000" b="1" dirty="0">
              <a:solidFill>
                <a:prstClr val="black"/>
              </a:solidFill>
              <a:latin typeface="Arial" panose="020B0604020202020204" pitchFamily="34" charset="0"/>
              <a:cs typeface="Arial" panose="020B0604020202020204" pitchFamily="34" charset="0"/>
            </a:endParaRPr>
          </a:p>
          <a:p>
            <a:pPr algn="ctr">
              <a:lnSpc>
                <a:spcPct val="150000"/>
              </a:lnSpc>
            </a:pPr>
            <a:r>
              <a:rPr lang="en-US" sz="2000" b="1" dirty="0">
                <a:solidFill>
                  <a:schemeClr val="tx1"/>
                </a:solidFill>
                <a:latin typeface="Arial" panose="020B0604020202020204" pitchFamily="34" charset="0"/>
                <a:cs typeface="Arial" panose="020B0604020202020204" pitchFamily="34" charset="0"/>
              </a:rPr>
              <a:t>Recommended Result of Flow Test</a:t>
            </a:r>
          </a:p>
          <a:p>
            <a:pPr>
              <a:lnSpc>
                <a:spcPct val="150000"/>
              </a:lnSpc>
            </a:pPr>
            <a:r>
              <a:rPr lang="en-US" sz="2000" dirty="0">
                <a:solidFill>
                  <a:schemeClr val="tx1"/>
                </a:solidFill>
                <a:latin typeface="Arial" panose="020B0604020202020204" pitchFamily="34" charset="0"/>
                <a:cs typeface="Arial" panose="020B0604020202020204" pitchFamily="34" charset="0"/>
              </a:rPr>
              <a:t>According to ‘M.S. Shetty’ (Concrete Technology Theory and Practice), the value of flow test may range anything from 0 to 150 %.</a:t>
            </a:r>
            <a:endParaRPr lang="en-IN" sz="2000" dirty="0">
              <a:solidFill>
                <a:schemeClr val="tx1"/>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100378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C8A3-F526-49C5-BDEC-1660FCAE2A1E}"/>
              </a:ext>
            </a:extLst>
          </p:cNvPr>
          <p:cNvSpPr>
            <a:spLocks noGrp="1"/>
          </p:cNvSpPr>
          <p:nvPr>
            <p:ph type="title"/>
          </p:nvPr>
        </p:nvSpPr>
        <p:spPr/>
        <p:txBody>
          <a:bodyPr/>
          <a:lstStyle/>
          <a:p>
            <a:r>
              <a:rPr lang="en-IN" sz="4800" b="1" dirty="0">
                <a:solidFill>
                  <a:schemeClr val="accent5">
                    <a:lumMod val="50000"/>
                  </a:schemeClr>
                </a:solidFill>
                <a:latin typeface="Arial" panose="020B0604020202020204" pitchFamily="34" charset="0"/>
                <a:cs typeface="Arial" panose="020B0604020202020204" pitchFamily="34" charset="0"/>
              </a:rPr>
              <a:t>Vee Bee Consistometer Test:</a:t>
            </a:r>
            <a:endParaRPr lang="en-IN" dirty="0"/>
          </a:p>
        </p:txBody>
      </p:sp>
      <p:sp>
        <p:nvSpPr>
          <p:cNvPr id="3" name="Content Placeholder 2">
            <a:extLst>
              <a:ext uri="{FF2B5EF4-FFF2-40B4-BE49-F238E27FC236}">
                <a16:creationId xmlns:a16="http://schemas.microsoft.com/office/drawing/2014/main" id="{11B10FDD-8B5E-40BC-A372-03A3BBB3D3F2}"/>
              </a:ext>
            </a:extLst>
          </p:cNvPr>
          <p:cNvSpPr>
            <a:spLocks noGrp="1"/>
          </p:cNvSpPr>
          <p:nvPr>
            <p:ph idx="1"/>
          </p:nvPr>
        </p:nvSpPr>
        <p:spPr/>
        <p:txBody>
          <a:bodyPr/>
          <a:lstStyle/>
          <a:p>
            <a:pPr marL="457200" indent="-457200" algn="just">
              <a:buFont typeface="+mj-lt"/>
              <a:buAutoNum type="arabicPeriod"/>
            </a:pPr>
            <a:r>
              <a:rPr lang="en-US" sz="2000" dirty="0">
                <a:solidFill>
                  <a:srgbClr val="000000"/>
                </a:solidFill>
                <a:latin typeface="Arial" panose="020B0604020202020204" pitchFamily="34" charset="0"/>
                <a:cs typeface="Arial" panose="020B0604020202020204" pitchFamily="34" charset="0"/>
              </a:rPr>
              <a:t>Vee bee consistometer test is a good laboratory test on fresh concrete to measure the workability in an indirect way by using a Vee-Bee consistometer. </a:t>
            </a:r>
          </a:p>
          <a:p>
            <a:pPr marL="457200" indent="-457200" algn="just">
              <a:buFont typeface="+mj-lt"/>
              <a:buAutoNum type="arabicPeriod"/>
            </a:pPr>
            <a:r>
              <a:rPr lang="en-US" sz="2000" dirty="0">
                <a:solidFill>
                  <a:srgbClr val="000000"/>
                </a:solidFill>
                <a:latin typeface="Arial" panose="020B0604020202020204" pitchFamily="34" charset="0"/>
                <a:cs typeface="Arial" panose="020B0604020202020204" pitchFamily="34" charset="0"/>
              </a:rPr>
              <a:t>Vee bee test is usually performed on dry concrete and it is not suitable for very wet concrete. </a:t>
            </a:r>
          </a:p>
          <a:p>
            <a:pPr marL="457200" indent="-457200" algn="just">
              <a:buFont typeface="+mj-lt"/>
              <a:buAutoNum type="arabicPeriod"/>
            </a:pPr>
            <a:r>
              <a:rPr lang="en-US" sz="2000" dirty="0">
                <a:solidFill>
                  <a:srgbClr val="000000"/>
                </a:solidFill>
                <a:latin typeface="Arial" panose="020B0604020202020204" pitchFamily="34" charset="0"/>
                <a:cs typeface="Arial" panose="020B0604020202020204" pitchFamily="34" charset="0"/>
              </a:rPr>
              <a:t>Vee bee consistometer test determines the mobility and to some extent compatibility of concrete. </a:t>
            </a:r>
          </a:p>
          <a:p>
            <a:pPr marL="457200" indent="-457200" algn="just">
              <a:buFont typeface="+mj-lt"/>
              <a:buAutoNum type="arabicPeriod"/>
            </a:pPr>
            <a:r>
              <a:rPr lang="en-US" sz="2000" dirty="0">
                <a:solidFill>
                  <a:srgbClr val="000000"/>
                </a:solidFill>
                <a:latin typeface="Arial" panose="020B0604020202020204" pitchFamily="34" charset="0"/>
                <a:cs typeface="Arial" panose="020B0604020202020204" pitchFamily="34" charset="0"/>
              </a:rPr>
              <a:t>In the vee bee consistometer test vibrator is used instead of jolting. Vee bee test determines the time required for the transformation of concrete by the vibration.</a:t>
            </a:r>
            <a:endParaRPr lang="en-IN" sz="2000" dirty="0">
              <a:latin typeface="Arial" panose="020B0604020202020204" pitchFamily="34" charset="0"/>
              <a:cs typeface="Arial" panose="020B0604020202020204" pitchFamily="34" charset="0"/>
            </a:endParaRPr>
          </a:p>
          <a:p>
            <a:endParaRPr lang="en-IN" dirty="0"/>
          </a:p>
        </p:txBody>
      </p:sp>
      <p:pic>
        <p:nvPicPr>
          <p:cNvPr id="4" name="Content Placeholder 3">
            <a:extLst>
              <a:ext uri="{FF2B5EF4-FFF2-40B4-BE49-F238E27FC236}">
                <a16:creationId xmlns:a16="http://schemas.microsoft.com/office/drawing/2014/main" id="{E9B6E801-86E3-4913-8048-1C8F5495A747}"/>
              </a:ext>
            </a:extLst>
          </p:cNvPr>
          <p:cNvPicPr>
            <a:picLocks noChangeAspect="1"/>
          </p:cNvPicPr>
          <p:nvPr/>
        </p:nvPicPr>
        <p:blipFill>
          <a:blip r:embed="rId2"/>
          <a:stretch>
            <a:fillRect/>
          </a:stretch>
        </p:blipFill>
        <p:spPr>
          <a:xfrm>
            <a:off x="10263135" y="4792475"/>
            <a:ext cx="1785090" cy="1815611"/>
          </a:xfrm>
          <a:prstGeom prst="rect">
            <a:avLst/>
          </a:prstGeom>
        </p:spPr>
      </p:pic>
    </p:spTree>
    <p:extLst>
      <p:ext uri="{BB962C8B-B14F-4D97-AF65-F5344CB8AC3E}">
        <p14:creationId xmlns:p14="http://schemas.microsoft.com/office/powerpoint/2010/main" val="2228874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38FA-9ED8-48D5-9462-B71B9279CA7E}"/>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Recommended Result of Vee Bee Consistometer Test   </a:t>
            </a:r>
            <a:endParaRPr lang="en-IN" dirty="0"/>
          </a:p>
        </p:txBody>
      </p:sp>
      <p:sp>
        <p:nvSpPr>
          <p:cNvPr id="3" name="Content Placeholder 2">
            <a:extLst>
              <a:ext uri="{FF2B5EF4-FFF2-40B4-BE49-F238E27FC236}">
                <a16:creationId xmlns:a16="http://schemas.microsoft.com/office/drawing/2014/main" id="{9AD291D8-453A-4475-9163-5E3BE048D5AB}"/>
              </a:ext>
            </a:extLst>
          </p:cNvPr>
          <p:cNvSpPr>
            <a:spLocks noGrp="1"/>
          </p:cNvSpPr>
          <p:nvPr>
            <p:ph idx="1"/>
          </p:nvPr>
        </p:nvSpPr>
        <p:spPr>
          <a:xfrm>
            <a:off x="1097280" y="1845734"/>
            <a:ext cx="10058400" cy="4237566"/>
          </a:xfrm>
        </p:spPr>
        <p:txBody>
          <a:bodyPr>
            <a:normAutofit fontScale="92500" lnSpcReduction="20000"/>
          </a:bodyPr>
          <a:lstStyle/>
          <a:p>
            <a:pPr marL="0" indent="0" algn="just">
              <a:lnSpc>
                <a:spcPct val="150000"/>
              </a:lnSpc>
              <a:buClrTx/>
              <a:buNone/>
            </a:pPr>
            <a:r>
              <a:rPr lang="en-US" sz="2000" b="1" dirty="0">
                <a:solidFill>
                  <a:schemeClr val="tx1"/>
                </a:solidFill>
                <a:latin typeface="Arial" panose="020B0604020202020204" pitchFamily="34" charset="0"/>
                <a:cs typeface="Arial" panose="020B0604020202020204" pitchFamily="34" charset="0"/>
              </a:rPr>
              <a:t>According to ‘</a:t>
            </a:r>
            <a:r>
              <a:rPr lang="en-US" sz="2000" b="1" dirty="0">
                <a:solidFill>
                  <a:schemeClr val="tx1"/>
                </a:solidFill>
                <a:latin typeface="Arial" panose="020B0604020202020204" pitchFamily="34" charset="0"/>
                <a:cs typeface="Arial" panose="020B0604020202020204" pitchFamily="34" charset="0"/>
                <a:hlinkClick r:id="rId2"/>
              </a:rPr>
              <a:t>IS 1199:1959</a:t>
            </a:r>
            <a:r>
              <a:rPr lang="en-US" sz="2000" b="1" dirty="0">
                <a:solidFill>
                  <a:schemeClr val="tx1"/>
                </a:solidFill>
                <a:latin typeface="Arial" panose="020B0604020202020204" pitchFamily="34" charset="0"/>
                <a:cs typeface="Arial" panose="020B0604020202020204" pitchFamily="34" charset="0"/>
              </a:rPr>
              <a:t>’ (Methods of Sampling and Analysis of Concrete),</a:t>
            </a:r>
          </a:p>
          <a:p>
            <a:pPr marL="457200" indent="-457200" algn="just">
              <a:lnSpc>
                <a:spcPct val="150000"/>
              </a:lnSpc>
              <a:buClrTx/>
              <a:buFont typeface="+mj-lt"/>
              <a:buAutoNum type="arabicPeriod"/>
            </a:pPr>
            <a:r>
              <a:rPr lang="en-US" sz="2000" dirty="0">
                <a:solidFill>
                  <a:srgbClr val="000000"/>
                </a:solidFill>
                <a:latin typeface="Arial" panose="020B0604020202020204" pitchFamily="34" charset="0"/>
                <a:cs typeface="Arial" panose="020B0604020202020204" pitchFamily="34" charset="0"/>
              </a:rPr>
              <a:t>If vee bee time is up to 20 to 15-10 seconds than concrete is considered as in a very dry consistency.</a:t>
            </a:r>
          </a:p>
          <a:p>
            <a:pPr marL="457200" indent="-457200" algn="just">
              <a:lnSpc>
                <a:spcPct val="150000"/>
              </a:lnSpc>
              <a:buClrTx/>
              <a:buFont typeface="+mj-lt"/>
              <a:buAutoNum type="arabicPeriod"/>
            </a:pPr>
            <a:r>
              <a:rPr lang="en-US" sz="2000" dirty="0">
                <a:solidFill>
                  <a:srgbClr val="000000"/>
                </a:solidFill>
                <a:latin typeface="Arial" panose="020B0604020202020204" pitchFamily="34" charset="0"/>
                <a:cs typeface="Arial" panose="020B0604020202020204" pitchFamily="34" charset="0"/>
              </a:rPr>
              <a:t>If vee bee time is up to 10 to 7-5 seconds than concrete is considered as in a dry consistency.</a:t>
            </a:r>
          </a:p>
          <a:p>
            <a:pPr marL="457200" indent="-457200" algn="just">
              <a:lnSpc>
                <a:spcPct val="150000"/>
              </a:lnSpc>
              <a:buClrTx/>
              <a:buFont typeface="+mj-lt"/>
              <a:buAutoNum type="arabicPeriod"/>
            </a:pPr>
            <a:r>
              <a:rPr lang="en-US" sz="2000" dirty="0">
                <a:solidFill>
                  <a:srgbClr val="000000"/>
                </a:solidFill>
                <a:latin typeface="Arial" panose="020B0604020202020204" pitchFamily="34" charset="0"/>
                <a:cs typeface="Arial" panose="020B0604020202020204" pitchFamily="34" charset="0"/>
              </a:rPr>
              <a:t>If vee bee time is up to 5 to 4-3 seconds than concrete is considered as in a plastic consistency.</a:t>
            </a:r>
          </a:p>
          <a:p>
            <a:pPr marL="457200" indent="-457200" algn="just">
              <a:lnSpc>
                <a:spcPct val="150000"/>
              </a:lnSpc>
              <a:buClrTx/>
              <a:buFont typeface="+mj-lt"/>
              <a:buAutoNum type="arabicPeriod"/>
            </a:pPr>
            <a:r>
              <a:rPr lang="en-US" sz="2000" dirty="0">
                <a:solidFill>
                  <a:srgbClr val="000000"/>
                </a:solidFill>
                <a:latin typeface="Arial" panose="020B0604020202020204" pitchFamily="34" charset="0"/>
                <a:cs typeface="Arial" panose="020B0604020202020204" pitchFamily="34" charset="0"/>
              </a:rPr>
              <a:t>If vee bee time is up to 3 to 2-1 seconds than concrete is considered as in a semi-fluid consistency.</a:t>
            </a:r>
          </a:p>
        </p:txBody>
      </p:sp>
    </p:spTree>
    <p:extLst>
      <p:ext uri="{BB962C8B-B14F-4D97-AF65-F5344CB8AC3E}">
        <p14:creationId xmlns:p14="http://schemas.microsoft.com/office/powerpoint/2010/main" val="3125363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D4E7-3BFE-4FAE-82AC-919B703D0BBC}"/>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Kelly Ball Test </a:t>
            </a:r>
            <a:br>
              <a:rPr lang="en-US" sz="4800" b="1" dirty="0">
                <a:solidFill>
                  <a:schemeClr val="accent5">
                    <a:lumMod val="50000"/>
                  </a:schemeClr>
                </a:solidFill>
                <a:latin typeface="Arial" panose="020B0604020202020204" pitchFamily="34" charset="0"/>
                <a:cs typeface="Arial" panose="020B0604020202020204" pitchFamily="34" charset="0"/>
              </a:rPr>
            </a:br>
            <a:r>
              <a:rPr lang="en-US" sz="4800" b="1" dirty="0">
                <a:solidFill>
                  <a:schemeClr val="accent5">
                    <a:lumMod val="50000"/>
                  </a:schemeClr>
                </a:solidFill>
                <a:latin typeface="Arial" panose="020B0604020202020204" pitchFamily="34" charset="0"/>
                <a:cs typeface="Arial" panose="020B0604020202020204" pitchFamily="34" charset="0"/>
              </a:rPr>
              <a:t>(Ball Penetration Test):</a:t>
            </a:r>
            <a:endParaRPr lang="en-IN" dirty="0"/>
          </a:p>
        </p:txBody>
      </p:sp>
      <p:sp>
        <p:nvSpPr>
          <p:cNvPr id="3" name="Content Placeholder 2">
            <a:extLst>
              <a:ext uri="{FF2B5EF4-FFF2-40B4-BE49-F238E27FC236}">
                <a16:creationId xmlns:a16="http://schemas.microsoft.com/office/drawing/2014/main" id="{5D4C06DC-07A4-466F-A4D1-C8DEFC02CD7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E3A9C59-E0A1-45C2-9A2F-4878149310AD}"/>
              </a:ext>
            </a:extLst>
          </p:cNvPr>
          <p:cNvPicPr>
            <a:picLocks noChangeAspect="1"/>
          </p:cNvPicPr>
          <p:nvPr/>
        </p:nvPicPr>
        <p:blipFill>
          <a:blip r:embed="rId2"/>
          <a:stretch>
            <a:fillRect/>
          </a:stretch>
        </p:blipFill>
        <p:spPr>
          <a:xfrm>
            <a:off x="5663952" y="256312"/>
            <a:ext cx="5715000" cy="5715000"/>
          </a:xfrm>
          <a:prstGeom prst="rect">
            <a:avLst/>
          </a:prstGeom>
        </p:spPr>
      </p:pic>
    </p:spTree>
    <p:extLst>
      <p:ext uri="{BB962C8B-B14F-4D97-AF65-F5344CB8AC3E}">
        <p14:creationId xmlns:p14="http://schemas.microsoft.com/office/powerpoint/2010/main" val="2193188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473F9-64C6-42A8-9870-ADA383EA440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6CB49B6D-4632-4DE9-A35B-DD7E6E478CCD}"/>
              </a:ext>
            </a:extLst>
          </p:cNvPr>
          <p:cNvSpPr>
            <a:spLocks noGrp="1"/>
          </p:cNvSpPr>
          <p:nvPr>
            <p:ph idx="1"/>
          </p:nvPr>
        </p:nvSpPr>
        <p:spPr/>
        <p:txBody>
          <a:bodyPr>
            <a:normAutofit fontScale="92500" lnSpcReduction="20000"/>
          </a:bodyPr>
          <a:lstStyle/>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This test is developed by J.W Kelly, hence it’s known as a Kelly ball test.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Kelly ball test is a simple and inexpensive field test which measures workability of fresh concrete with the similar to the concrete slump test, but it is more accurate and faster than a slump test.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This test uses a device that consist of metal hemisphere (ball) thereby indicating the consistency of fresh concrete by its level of penetration when the metal hemisphere drops.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cs typeface="Arial" panose="020B0604020202020204" pitchFamily="34" charset="0"/>
              </a:rPr>
              <a:t>Thus, in this test, depth is determined through metal hemisphere, which sinks under its own weight into fresh concrete.</a:t>
            </a:r>
            <a:endParaRPr lang="en-IN"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729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vert="horz" lIns="91440" tIns="45720" rIns="91440" bIns="45720" rtlCol="0" anchor="b">
            <a:normAutofit/>
          </a:bodyPr>
          <a:lstStyle/>
          <a:p>
            <a:pPr algn="ctr"/>
            <a:r>
              <a:rPr lang="en-IN" sz="6000" b="1" dirty="0">
                <a:solidFill>
                  <a:schemeClr val="accent5">
                    <a:lumMod val="50000"/>
                  </a:schemeClr>
                </a:solidFill>
                <a:latin typeface="Arial" panose="020B0604020202020204" pitchFamily="34" charset="0"/>
                <a:cs typeface="Arial" panose="020B0604020202020204" pitchFamily="34" charset="0"/>
              </a:rPr>
              <a:t>SEGREGATION AND BLEEDING</a:t>
            </a:r>
          </a:p>
        </p:txBody>
      </p:sp>
    </p:spTree>
    <p:extLst>
      <p:ext uri="{BB962C8B-B14F-4D97-AF65-F5344CB8AC3E}">
        <p14:creationId xmlns:p14="http://schemas.microsoft.com/office/powerpoint/2010/main" val="1894116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IN" sz="3600" b="1" dirty="0">
                <a:solidFill>
                  <a:schemeClr val="accent5">
                    <a:lumMod val="50000"/>
                  </a:schemeClr>
                </a:solidFill>
                <a:latin typeface="Arial" panose="020B0604020202020204" pitchFamily="34" charset="0"/>
                <a:cs typeface="Arial" panose="020B0604020202020204" pitchFamily="34" charset="0"/>
              </a:rPr>
              <a:t>SEGREGATION IN CONCRETE:</a:t>
            </a:r>
          </a:p>
        </p:txBody>
      </p:sp>
      <p:sp>
        <p:nvSpPr>
          <p:cNvPr id="3" name="Content Placeholder 2"/>
          <p:cNvSpPr>
            <a:spLocks noGrp="1"/>
          </p:cNvSpPr>
          <p:nvPr>
            <p:ph idx="1"/>
          </p:nvPr>
        </p:nvSpPr>
        <p:spPr/>
        <p:txBody>
          <a:bodyPr>
            <a:norm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Segregation is the “Separation of constituent materials in concrete.” In concrete technology, segregation is of three types:-</a:t>
            </a:r>
          </a:p>
          <a:p>
            <a:pPr marL="715518" lvl="1" indent="-514350" algn="just">
              <a:lnSpc>
                <a:spcPct val="150000"/>
              </a:lnSpc>
              <a:buClrTx/>
              <a:buFont typeface="+mj-lt"/>
              <a:buAutoNum type="romanLcPeriod"/>
            </a:pPr>
            <a:r>
              <a:rPr lang="en-US" sz="2400" dirty="0">
                <a:solidFill>
                  <a:schemeClr val="tx1"/>
                </a:solidFill>
                <a:latin typeface="Arial" panose="020B0604020202020204" pitchFamily="34" charset="0"/>
                <a:cs typeface="Arial" panose="020B0604020202020204" pitchFamily="34" charset="0"/>
              </a:rPr>
              <a:t>Separation of Coarse aggregate from the concrete mixture,</a:t>
            </a:r>
          </a:p>
          <a:p>
            <a:pPr marL="715518" lvl="1" indent="-514350" algn="just">
              <a:lnSpc>
                <a:spcPct val="150000"/>
              </a:lnSpc>
              <a:buClrTx/>
              <a:buFont typeface="+mj-lt"/>
              <a:buAutoNum type="romanLcPeriod"/>
            </a:pPr>
            <a:r>
              <a:rPr lang="en-US" sz="2400" dirty="0">
                <a:solidFill>
                  <a:schemeClr val="tx1"/>
                </a:solidFill>
                <a:latin typeface="Arial" panose="020B0604020202020204" pitchFamily="34" charset="0"/>
                <a:cs typeface="Arial" panose="020B0604020202020204" pitchFamily="34" charset="0"/>
              </a:rPr>
              <a:t>Separation of Cement pastes from the concrete during its plastic stage.</a:t>
            </a:r>
          </a:p>
          <a:p>
            <a:pPr marL="715518" lvl="1" indent="-514350" algn="just">
              <a:lnSpc>
                <a:spcPct val="150000"/>
              </a:lnSpc>
              <a:buClrTx/>
              <a:buFont typeface="+mj-lt"/>
              <a:buAutoNum type="romanLcPeriod"/>
            </a:pPr>
            <a:r>
              <a:rPr lang="en-US" sz="2400" dirty="0">
                <a:solidFill>
                  <a:schemeClr val="tx1"/>
                </a:solidFill>
                <a:latin typeface="Arial" panose="020B0604020202020204" pitchFamily="34" charset="0"/>
                <a:cs typeface="Arial" panose="020B0604020202020204" pitchFamily="34" charset="0"/>
              </a:rPr>
              <a:t>Separation of water from the concrete mix (Bleeding in concrete)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9073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1565011"/>
            <a:ext cx="10058400" cy="4793456"/>
          </a:xfrm>
        </p:spPr>
        <p:txBody>
          <a:bodyPr vert="horz" lIns="0" tIns="45720" rIns="0" bIns="45720" rtlCol="0">
            <a:noAutofit/>
          </a:bodyPr>
          <a:lstStyle/>
          <a:p>
            <a:pPr marL="457200" indent="-457200" algn="just">
              <a:lnSpc>
                <a:spcPct val="150000"/>
              </a:lnSpc>
              <a:buClrTx/>
              <a:buFont typeface="+mj-lt"/>
              <a:buAutoNum type="arabicPeriod" startAt="2"/>
            </a:pPr>
            <a:r>
              <a:rPr lang="en-US" sz="2400" dirty="0">
                <a:solidFill>
                  <a:schemeClr val="tx1"/>
                </a:solidFill>
                <a:latin typeface="Arial" panose="020B0604020202020204" pitchFamily="34" charset="0"/>
                <a:cs typeface="Arial" panose="020B0604020202020204" pitchFamily="34" charset="0"/>
              </a:rPr>
              <a:t>Concrete is a mixture of Cement, fine and coarse aggregates. </a:t>
            </a:r>
          </a:p>
          <a:p>
            <a:pPr marL="457200" indent="-457200" algn="just">
              <a:lnSpc>
                <a:spcPct val="150000"/>
              </a:lnSpc>
              <a:buClrTx/>
              <a:buFont typeface="+mj-lt"/>
              <a:buAutoNum type="arabicPeriod" startAt="2"/>
            </a:pPr>
            <a:r>
              <a:rPr lang="en-US" sz="2400" dirty="0">
                <a:solidFill>
                  <a:schemeClr val="tx1"/>
                </a:solidFill>
                <a:latin typeface="Arial" panose="020B0604020202020204" pitchFamily="34" charset="0"/>
                <a:cs typeface="Arial" panose="020B0604020202020204" pitchFamily="34" charset="0"/>
              </a:rPr>
              <a:t>A good concrete is one in which all the constituents are properly categorized to form a homogeneous mixture. </a:t>
            </a:r>
          </a:p>
          <a:p>
            <a:pPr marL="457200" indent="-457200" algn="just">
              <a:lnSpc>
                <a:spcPct val="150000"/>
              </a:lnSpc>
              <a:buClrTx/>
              <a:buFont typeface="+mj-lt"/>
              <a:buAutoNum type="arabicPeriod" startAt="2"/>
            </a:pPr>
            <a:r>
              <a:rPr lang="en-US" sz="2400" dirty="0">
                <a:solidFill>
                  <a:schemeClr val="tx1"/>
                </a:solidFill>
                <a:latin typeface="Arial" panose="020B0604020202020204" pitchFamily="34" charset="0"/>
                <a:cs typeface="Arial" panose="020B0604020202020204" pitchFamily="34" charset="0"/>
              </a:rPr>
              <a:t>The primary cause of Segregation in concrete is the differences in specific gravities of the constituents, Specific gravity of Cement is in between 3.1-3.6g/cc, and for aggregate it lies between 2.6-2.7g/cc due to this differences, the aggregate separates from the matrix and causes segregation in concrete.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773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3552" y="135835"/>
            <a:ext cx="7560840" cy="6174686"/>
          </a:xfrm>
          <a:prstGeom prst="rect">
            <a:avLst/>
          </a:prstGeom>
        </p:spPr>
      </p:pic>
    </p:spTree>
    <p:extLst>
      <p:ext uri="{BB962C8B-B14F-4D97-AF65-F5344CB8AC3E}">
        <p14:creationId xmlns:p14="http://schemas.microsoft.com/office/powerpoint/2010/main" val="130461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3BBC-E943-4B1A-96A7-B4A249AAD0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99B3F4-D469-485E-8E41-BB394E6D838F}"/>
              </a:ext>
            </a:extLst>
          </p:cNvPr>
          <p:cNvSpPr>
            <a:spLocks noGrp="1"/>
          </p:cNvSpPr>
          <p:nvPr>
            <p:ph idx="1"/>
          </p:nvPr>
        </p:nvSpPr>
        <p:spPr/>
        <p:txBody>
          <a:bodyPr/>
          <a:lstStyle/>
          <a:p>
            <a:pPr algn="just">
              <a:lnSpc>
                <a:spcPct val="150000"/>
              </a:lnSpc>
            </a:pPr>
            <a:r>
              <a:rPr lang="en-US" sz="2000" dirty="0">
                <a:solidFill>
                  <a:schemeClr val="tx1"/>
                </a:solidFill>
                <a:latin typeface="Arial" panose="020B0604020202020204" pitchFamily="34" charset="0"/>
              </a:rPr>
              <a:t>Workability is a vital property of concrete and related with compaction as well as strength. </a:t>
            </a:r>
          </a:p>
          <a:p>
            <a:pPr algn="just">
              <a:lnSpc>
                <a:spcPct val="150000"/>
              </a:lnSpc>
            </a:pPr>
            <a:r>
              <a:rPr lang="en-US" sz="2000" dirty="0">
                <a:solidFill>
                  <a:schemeClr val="tx1"/>
                </a:solidFill>
                <a:latin typeface="Arial" panose="020B0604020202020204" pitchFamily="34" charset="0"/>
              </a:rPr>
              <a:t>The desired workability is not same for all types of concrete. </a:t>
            </a:r>
          </a:p>
          <a:p>
            <a:pPr algn="just">
              <a:lnSpc>
                <a:spcPct val="150000"/>
              </a:lnSpc>
            </a:pPr>
            <a:r>
              <a:rPr lang="en-US" sz="2000" dirty="0">
                <a:solidFill>
                  <a:schemeClr val="tx1"/>
                </a:solidFill>
                <a:latin typeface="Arial" panose="020B0604020202020204" pitchFamily="34" charset="0"/>
              </a:rPr>
              <a:t>More workability is required for a thin inaccessible section or heavily reinforced section rather than a mass concrete body. </a:t>
            </a:r>
          </a:p>
          <a:p>
            <a:pPr algn="just">
              <a:lnSpc>
                <a:spcPct val="150000"/>
              </a:lnSpc>
            </a:pPr>
            <a:r>
              <a:rPr lang="en-US" sz="2000" dirty="0">
                <a:solidFill>
                  <a:schemeClr val="tx1"/>
                </a:solidFill>
                <a:latin typeface="Arial" panose="020B0604020202020204" pitchFamily="34" charset="0"/>
              </a:rPr>
              <a:t>Hence, we can’t set a standard workability for all casting works. </a:t>
            </a:r>
          </a:p>
          <a:p>
            <a:endParaRPr lang="en-IN" dirty="0"/>
          </a:p>
        </p:txBody>
      </p:sp>
    </p:spTree>
    <p:extLst>
      <p:ext uri="{BB962C8B-B14F-4D97-AF65-F5344CB8AC3E}">
        <p14:creationId xmlns:p14="http://schemas.microsoft.com/office/powerpoint/2010/main" val="1082265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Some other factors causing segregation in concrete: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rm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Transporting concrete mixes for long distances.</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Poorly proportioned mix, where sufficient matrix is not there to bind the aggregates.</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Dropping concrete from more than 1m.</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Vibrating concrete for a long time.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2816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How to minimize segregation in concrete:-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rm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Segregation can be controlled by maintaining proper proportioning the mix.</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By peculiar handling, placing, transporting, compacting and finishing of concrete.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Adding air entraining agents, admixtures and pozzolanic materials in the mix, segregation controlled to some extent.</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52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533" y="404664"/>
            <a:ext cx="10058400" cy="972656"/>
          </a:xfrm>
        </p:spPr>
        <p:txBody>
          <a:bodyPr vert="horz" lIns="91440" tIns="45720" rIns="91440" bIns="45720" rtlCol="0" anchor="b">
            <a:normAutofit/>
          </a:bodyPr>
          <a:lstStyle/>
          <a:p>
            <a:r>
              <a:rPr lang="en-IN" sz="3600" b="1" dirty="0">
                <a:solidFill>
                  <a:schemeClr val="accent5">
                    <a:lumMod val="50000"/>
                  </a:schemeClr>
                </a:solidFill>
                <a:latin typeface="Arial" panose="020B0604020202020204" pitchFamily="34" charset="0"/>
                <a:cs typeface="Arial" panose="020B0604020202020204" pitchFamily="34" charset="0"/>
              </a:rPr>
              <a:t>BLEEDING:</a:t>
            </a:r>
          </a:p>
        </p:txBody>
      </p:sp>
      <p:sp>
        <p:nvSpPr>
          <p:cNvPr id="3" name="Content Placeholder 2"/>
          <p:cNvSpPr>
            <a:spLocks noGrp="1"/>
          </p:cNvSpPr>
          <p:nvPr>
            <p:ph idx="1"/>
          </p:nvPr>
        </p:nvSpPr>
        <p:spPr>
          <a:xfrm>
            <a:off x="1097280" y="1556792"/>
            <a:ext cx="10058400" cy="4023360"/>
          </a:xfrm>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Bleeding is a form of segregation in which water present in the concrete mix is pushed upwards due to the settlement of cement and aggregate.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specific gravity of water is low, due to this water tends to move upwards. Bleeding ordinarily occurs in the wet mix of concrete.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Prime factor for bleeding in concrete is the high dosage of Water cement ratio. Higher water-cement ratio weakens concrete and leads to excessive bleeding.</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6450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startAt="4"/>
            </a:pPr>
            <a:r>
              <a:rPr lang="en-US" sz="2400" dirty="0">
                <a:solidFill>
                  <a:schemeClr val="tx1"/>
                </a:solidFill>
                <a:latin typeface="Arial" panose="020B0604020202020204" pitchFamily="34" charset="0"/>
                <a:cs typeface="Arial" panose="020B0604020202020204" pitchFamily="34" charset="0"/>
              </a:rPr>
              <a:t>The bleeding in concrete is not harmful if the rate of evaporation of water is equal to the rate of bleeding. Normal bleeding is quite good, and it enhances the workability of concrete.</a:t>
            </a:r>
          </a:p>
          <a:p>
            <a:pPr marL="457200" indent="-457200" algn="just">
              <a:lnSpc>
                <a:spcPct val="150000"/>
              </a:lnSpc>
              <a:buClrTx/>
              <a:buFont typeface="+mj-lt"/>
              <a:buAutoNum type="arabicPeriod" startAt="4"/>
            </a:pPr>
            <a:r>
              <a:rPr lang="en-US" sz="2400" dirty="0">
                <a:solidFill>
                  <a:schemeClr val="tx1"/>
                </a:solidFill>
                <a:latin typeface="Arial" panose="020B0604020202020204" pitchFamily="34" charset="0"/>
                <a:cs typeface="Arial" panose="020B0604020202020204" pitchFamily="34" charset="0"/>
              </a:rPr>
              <a:t>When the concrete is fully plastic, bleeding may not cause much harm. However, concrete is still in the plastic stage later it is subsidized and compacted.</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4309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7488" y="82162"/>
            <a:ext cx="8568952" cy="6223026"/>
          </a:xfrm>
          <a:prstGeom prst="rect">
            <a:avLst/>
          </a:prstGeom>
        </p:spPr>
      </p:pic>
    </p:spTree>
    <p:extLst>
      <p:ext uri="{BB962C8B-B14F-4D97-AF65-F5344CB8AC3E}">
        <p14:creationId xmlns:p14="http://schemas.microsoft.com/office/powerpoint/2010/main" val="1011593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How bleeding effects concrete stability:-</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As mentioned above, water move upwards in bleeding, sometimes with this water certain amount of cement moved along with water to the concrete surface.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When the top surface is worked up with the trowel, the aggregate goes down and cement paste forms at the top surface this is called </a:t>
            </a:r>
            <a:r>
              <a:rPr lang="en-US" sz="2400" dirty="0">
                <a:solidFill>
                  <a:srgbClr val="C00000"/>
                </a:solidFill>
                <a:latin typeface="Arial" panose="020B0604020202020204" pitchFamily="34" charset="0"/>
                <a:cs typeface="Arial" panose="020B0604020202020204" pitchFamily="34" charset="0"/>
              </a:rPr>
              <a:t>‘Laitance in concrete.’</a:t>
            </a:r>
            <a:r>
              <a:rPr lang="en-US" sz="2400" dirty="0">
                <a:solidFill>
                  <a:schemeClr val="tx1"/>
                </a:solidFill>
                <a:latin typeface="Arial" panose="020B0604020202020204" pitchFamily="34" charset="0"/>
                <a:cs typeface="Arial" panose="020B0604020202020204" pitchFamily="34" charset="0"/>
              </a:rPr>
              <a:t> Due to the formation of Laitance, structures may lose its wearing capacity and decreases its life.</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547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440" y="692696"/>
            <a:ext cx="10058400" cy="4023360"/>
          </a:xfrm>
        </p:spPr>
        <p:txBody>
          <a:bodyPr vert="horz" lIns="0" tIns="45720" rIns="0" bIns="45720" rtlCol="0">
            <a:noAutofit/>
          </a:bodyPr>
          <a:lstStyle/>
          <a:p>
            <a:pPr marL="457200" indent="-457200" algn="just">
              <a:lnSpc>
                <a:spcPct val="150000"/>
              </a:lnSpc>
              <a:buClrTx/>
              <a:buFont typeface="+mj-lt"/>
              <a:buAutoNum type="arabicPeriod" startAt="3"/>
            </a:pPr>
            <a:r>
              <a:rPr lang="en-US" sz="2400" dirty="0">
                <a:solidFill>
                  <a:schemeClr val="tx1"/>
                </a:solidFill>
                <a:latin typeface="Arial" panose="020B0604020202020204" pitchFamily="34" charset="0"/>
                <a:cs typeface="Arial" panose="020B0604020202020204" pitchFamily="34" charset="0"/>
              </a:rPr>
              <a:t>Water while moving from bottom to the top, forms continuous channels. Due to this channels, concrete becomes permeable and allow water to move, which forms water voids in the matrix and reduces the bond between aggregate and the cement paste.</a:t>
            </a:r>
          </a:p>
          <a:p>
            <a:pPr marL="457200" indent="-457200" algn="just">
              <a:lnSpc>
                <a:spcPct val="150000"/>
              </a:lnSpc>
              <a:buClrTx/>
              <a:buFont typeface="+mj-lt"/>
              <a:buAutoNum type="arabicPeriod" startAt="3"/>
            </a:pPr>
            <a:r>
              <a:rPr lang="en-US" sz="2400" dirty="0">
                <a:solidFill>
                  <a:schemeClr val="tx1"/>
                </a:solidFill>
                <a:latin typeface="Arial" panose="020B0604020202020204" pitchFamily="34" charset="0"/>
                <a:cs typeface="Arial" panose="020B0604020202020204" pitchFamily="34" charset="0"/>
              </a:rPr>
              <a:t>Forming of water at the top surface of concrete results in delaying the surface finishing.</a:t>
            </a:r>
          </a:p>
          <a:p>
            <a:pPr marL="457200" indent="-457200" algn="just">
              <a:lnSpc>
                <a:spcPct val="150000"/>
              </a:lnSpc>
              <a:buClrTx/>
              <a:buFont typeface="+mj-lt"/>
              <a:buAutoNum type="arabicPeriod" startAt="3"/>
            </a:pPr>
            <a:r>
              <a:rPr lang="en-US" sz="2400" dirty="0">
                <a:solidFill>
                  <a:schemeClr val="tx1"/>
                </a:solidFill>
                <a:latin typeface="Arial" panose="020B0604020202020204" pitchFamily="34" charset="0"/>
                <a:cs typeface="Arial" panose="020B0604020202020204" pitchFamily="34" charset="0"/>
              </a:rPr>
              <a:t>Concrete becomes permeable and loses its homogeneity.</a:t>
            </a:r>
          </a:p>
          <a:p>
            <a:pPr marL="457200" indent="-457200" algn="just">
              <a:lnSpc>
                <a:spcPct val="150000"/>
              </a:lnSpc>
              <a:buClrTx/>
              <a:buFont typeface="+mj-lt"/>
              <a:buAutoNum type="arabicPeriod" startAt="3"/>
            </a:pPr>
            <a:r>
              <a:rPr lang="en-US" sz="2400" dirty="0">
                <a:solidFill>
                  <a:schemeClr val="tx1"/>
                </a:solidFill>
                <a:latin typeface="Arial" panose="020B0604020202020204" pitchFamily="34" charset="0"/>
                <a:cs typeface="Arial" panose="020B0604020202020204" pitchFamily="34" charset="0"/>
              </a:rPr>
              <a:t>Excessive bleeding breaks the bond between the reinforcement and concrete.</a:t>
            </a:r>
          </a:p>
          <a:p>
            <a:pPr marL="457200" indent="-457200" algn="just">
              <a:lnSpc>
                <a:spcPct val="150000"/>
              </a:lnSpc>
              <a:buClrTx/>
              <a:buFont typeface="+mj-lt"/>
              <a:buAutoNum type="arabicPeriod" startAt="3"/>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1261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How the bleeding in concrete is controlled:-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Bleeding in concrete is controlled by Adding minimum water content in the concrete mix.</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Encouraging the use of air </a:t>
            </a:r>
            <a:r>
              <a:rPr lang="en-US" sz="2400" dirty="0" err="1">
                <a:solidFill>
                  <a:schemeClr val="tx1"/>
                </a:solidFill>
                <a:latin typeface="Arial" panose="020B0604020202020204" pitchFamily="34" charset="0"/>
                <a:cs typeface="Arial" panose="020B0604020202020204" pitchFamily="34" charset="0"/>
              </a:rPr>
              <a:t>en</a:t>
            </a:r>
            <a:r>
              <a:rPr lang="en-US" sz="2400" dirty="0">
                <a:solidFill>
                  <a:schemeClr val="tx1"/>
                </a:solidFill>
                <a:latin typeface="Arial" panose="020B0604020202020204" pitchFamily="34" charset="0"/>
                <a:cs typeface="Arial" panose="020B0604020202020204" pitchFamily="34" charset="0"/>
              </a:rPr>
              <a:t>-training admixtures in the mix.</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By adding more cement in the mix.</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5419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What does Laitance mean?</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0" indent="0" algn="just">
              <a:lnSpc>
                <a:spcPct val="150000"/>
              </a:lnSpc>
              <a:buClrTx/>
              <a:buNone/>
            </a:pPr>
            <a:r>
              <a:rPr lang="en-US" sz="2400" dirty="0">
                <a:solidFill>
                  <a:schemeClr val="tx1"/>
                </a:solidFill>
                <a:latin typeface="Arial" panose="020B0604020202020204" pitchFamily="34" charset="0"/>
                <a:cs typeface="Arial" panose="020B0604020202020204" pitchFamily="34" charset="0"/>
              </a:rPr>
              <a:t>A laitance is a weakened layer of cement and fine particles on a concrete surface caused by a excessive level of undesired moisture or poor cement finishing.</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143673" y="3052284"/>
            <a:ext cx="8352928" cy="3257036"/>
          </a:xfrm>
          <a:prstGeom prst="rect">
            <a:avLst/>
          </a:prstGeom>
        </p:spPr>
      </p:pic>
    </p:spTree>
    <p:extLst>
      <p:ext uri="{BB962C8B-B14F-4D97-AF65-F5344CB8AC3E}">
        <p14:creationId xmlns:p14="http://schemas.microsoft.com/office/powerpoint/2010/main" val="2629699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45720" rIns="0" bIns="45720" rtlCol="0">
            <a:noAutofit/>
          </a:bodyPr>
          <a:lstStyle/>
          <a:p>
            <a:pPr marL="0" indent="0" algn="just">
              <a:lnSpc>
                <a:spcPct val="150000"/>
              </a:lnSpc>
              <a:buClrTx/>
              <a:buNone/>
            </a:pPr>
            <a:r>
              <a:rPr lang="en-US" sz="2400" b="1" dirty="0">
                <a:solidFill>
                  <a:schemeClr val="tx1"/>
                </a:solidFill>
                <a:latin typeface="Arial" panose="020B0604020202020204" pitchFamily="34" charset="0"/>
                <a:cs typeface="Arial" panose="020B0604020202020204" pitchFamily="34" charset="0"/>
              </a:rPr>
              <a:t>Corrosionpedia explains Laitance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A laitance can be a contributing factor of corrosion. When metallic structures are adhered to or placed on a cement foundation with a laitance present, moisture can be trapped between the concrete and the metal surface, causing crevice corrosion or pitting.</a:t>
            </a:r>
          </a:p>
        </p:txBody>
      </p:sp>
    </p:spTree>
    <p:extLst>
      <p:ext uri="{BB962C8B-B14F-4D97-AF65-F5344CB8AC3E}">
        <p14:creationId xmlns:p14="http://schemas.microsoft.com/office/powerpoint/2010/main" val="1658594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D1A8-230E-4FEB-8EC3-B6FBD42678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E7D487-1F9B-410E-8818-93FF4EDFB67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D9C01EC-1805-41EE-91F0-9342564156CF}"/>
              </a:ext>
            </a:extLst>
          </p:cNvPr>
          <p:cNvPicPr>
            <a:picLocks noChangeAspect="1"/>
          </p:cNvPicPr>
          <p:nvPr/>
        </p:nvPicPr>
        <p:blipFill>
          <a:blip r:embed="rId2"/>
          <a:stretch>
            <a:fillRect/>
          </a:stretch>
        </p:blipFill>
        <p:spPr>
          <a:xfrm>
            <a:off x="5237346" y="350433"/>
            <a:ext cx="6757544" cy="5518661"/>
          </a:xfrm>
          <a:prstGeom prst="rect">
            <a:avLst/>
          </a:prstGeom>
        </p:spPr>
      </p:pic>
      <p:pic>
        <p:nvPicPr>
          <p:cNvPr id="5" name="Picture 4">
            <a:extLst>
              <a:ext uri="{FF2B5EF4-FFF2-40B4-BE49-F238E27FC236}">
                <a16:creationId xmlns:a16="http://schemas.microsoft.com/office/drawing/2014/main" id="{5648044C-7827-4204-B619-2727295CAF86}"/>
              </a:ext>
            </a:extLst>
          </p:cNvPr>
          <p:cNvPicPr>
            <a:picLocks noChangeAspect="1"/>
          </p:cNvPicPr>
          <p:nvPr/>
        </p:nvPicPr>
        <p:blipFill>
          <a:blip r:embed="rId3"/>
          <a:stretch>
            <a:fillRect/>
          </a:stretch>
        </p:blipFill>
        <p:spPr>
          <a:xfrm>
            <a:off x="601334" y="503579"/>
            <a:ext cx="4450032" cy="5589240"/>
          </a:xfrm>
          <a:prstGeom prst="rect">
            <a:avLst/>
          </a:prstGeom>
        </p:spPr>
      </p:pic>
    </p:spTree>
    <p:extLst>
      <p:ext uri="{BB962C8B-B14F-4D97-AF65-F5344CB8AC3E}">
        <p14:creationId xmlns:p14="http://schemas.microsoft.com/office/powerpoint/2010/main" val="639988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CONCRETE LAITANCE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1628800"/>
            <a:ext cx="10058400" cy="4023360"/>
          </a:xfrm>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Concrete laitance is a layer of weak and nondurable cement and fine particles originated from aggregate. </a:t>
            </a:r>
          </a:p>
          <a:p>
            <a:pPr marL="457200" indent="-457200" algn="just">
              <a:lnSpc>
                <a:spcPct val="150000"/>
              </a:lnSpc>
              <a:buClrTx/>
              <a:buFont typeface="+mj-lt"/>
              <a:buAutoNum type="arabicPeriod"/>
            </a:pPr>
            <a:endParaRPr lang="en-US"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These materials are moved upward due to movement of moisture (bleeding) through concrete because of the presence of too much mixing water. </a:t>
            </a:r>
          </a:p>
        </p:txBody>
      </p:sp>
    </p:spTree>
    <p:extLst>
      <p:ext uri="{BB962C8B-B14F-4D97-AF65-F5344CB8AC3E}">
        <p14:creationId xmlns:p14="http://schemas.microsoft.com/office/powerpoint/2010/main" val="2811038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startAt="4"/>
            </a:pPr>
            <a:r>
              <a:rPr lang="en-US" sz="2400" dirty="0">
                <a:solidFill>
                  <a:schemeClr val="tx1"/>
                </a:solidFill>
                <a:latin typeface="Arial" panose="020B0604020202020204" pitchFamily="34" charset="0"/>
                <a:cs typeface="Arial" panose="020B0604020202020204" pitchFamily="34" charset="0"/>
              </a:rPr>
              <a:t>The quantity of cement and fine particles (concrete laitance layer) increases due by overworking or over manipulating concrete at the surface, by improper finishing or by job traffic..</a:t>
            </a:r>
            <a:endParaRPr lang="en-IN"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startAt="4"/>
            </a:pPr>
            <a:endParaRPr lang="en-US"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startAt="4"/>
            </a:pPr>
            <a:r>
              <a:rPr lang="en-US" sz="2400" dirty="0">
                <a:solidFill>
                  <a:schemeClr val="tx1"/>
                </a:solidFill>
                <a:latin typeface="Arial" panose="020B0604020202020204" pitchFamily="34" charset="0"/>
                <a:cs typeface="Arial" panose="020B0604020202020204" pitchFamily="34" charset="0"/>
              </a:rPr>
              <a:t>So, laitance comes in varying degrees of thickness, from a fine dust to several millimeters or more, based on contributing factors</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0587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Causes of Concrete Laitance: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Too much mixing water</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Overworking or over manipulating concrete surface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Improper finishing</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Job traffic</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Poor curing regime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5274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Methods of Concrete Laitance Removal:</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rgbClr val="FF0000"/>
                </a:solidFill>
                <a:latin typeface="Arial" panose="020B0604020202020204" pitchFamily="34" charset="0"/>
                <a:cs typeface="Arial" panose="020B0604020202020204" pitchFamily="34" charset="0"/>
              </a:rPr>
              <a:t>The removal of laitance</a:t>
            </a:r>
            <a:r>
              <a:rPr lang="en-US" sz="2400" dirty="0">
                <a:solidFill>
                  <a:schemeClr val="tx1"/>
                </a:solidFill>
                <a:latin typeface="Arial" panose="020B0604020202020204" pitchFamily="34" charset="0"/>
                <a:cs typeface="Arial" panose="020B0604020202020204" pitchFamily="34" charset="0"/>
              </a:rPr>
              <a:t> is important to ensure that materials applied to the floor such as painting and coating adhere to it adequately.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There are several ways to remove laitance and the method chosen should depend on the working environment and purpose of the floor.</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401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156" y="1082512"/>
            <a:ext cx="10058400" cy="684624"/>
          </a:xfrm>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1. Shot Blasting Method: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81797" y="1772816"/>
            <a:ext cx="10058400" cy="4023360"/>
          </a:xfrm>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Shot blasting is assumed to be fast and efficient laitance removal technique. It involves firing abrasive elements on the concrete surface at a high velocity.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Moreover, it is estimated that, shot blasting technique clean minimum area of 1000 square meters per single day. </a:t>
            </a:r>
          </a:p>
        </p:txBody>
      </p:sp>
    </p:spTree>
    <p:extLst>
      <p:ext uri="{BB962C8B-B14F-4D97-AF65-F5344CB8AC3E}">
        <p14:creationId xmlns:p14="http://schemas.microsoft.com/office/powerpoint/2010/main" val="368706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lvl="0" indent="-457200" algn="just">
              <a:lnSpc>
                <a:spcPct val="150000"/>
              </a:lnSpc>
              <a:buClrTx/>
              <a:buFont typeface="+mj-lt"/>
              <a:buAutoNum type="arabicPeriod" startAt="3"/>
            </a:pPr>
            <a:r>
              <a:rPr lang="en-US" sz="2400" dirty="0">
                <a:solidFill>
                  <a:prstClr val="black"/>
                </a:solidFill>
                <a:latin typeface="Arial" panose="020B0604020202020204" pitchFamily="34" charset="0"/>
                <a:cs typeface="Arial" panose="020B0604020202020204" pitchFamily="34" charset="0"/>
              </a:rPr>
              <a:t>Shot blasting is a dry process which is an advantage since floor laying might be continue in other area of the room during shot blasting process. </a:t>
            </a:r>
          </a:p>
          <a:p>
            <a:pPr marL="457200" lvl="0" indent="-457200" algn="just">
              <a:lnSpc>
                <a:spcPct val="150000"/>
              </a:lnSpc>
              <a:buClrTx/>
              <a:buFont typeface="+mj-lt"/>
              <a:buAutoNum type="arabicPeriod" startAt="3"/>
            </a:pPr>
            <a:r>
              <a:rPr lang="en-US" sz="2400" dirty="0">
                <a:solidFill>
                  <a:prstClr val="black"/>
                </a:solidFill>
                <a:latin typeface="Arial" panose="020B0604020202020204" pitchFamily="34" charset="0"/>
                <a:cs typeface="Arial" panose="020B0604020202020204" pitchFamily="34" charset="0"/>
              </a:rPr>
              <a:t>Lastly, it is considered as far quicker, quieter and cleaner than other methods such as mechanical </a:t>
            </a:r>
            <a:r>
              <a:rPr lang="en-US" sz="2400" dirty="0" err="1">
                <a:solidFill>
                  <a:prstClr val="black"/>
                </a:solidFill>
                <a:latin typeface="Arial" panose="020B0604020202020204" pitchFamily="34" charset="0"/>
                <a:cs typeface="Arial" panose="020B0604020202020204" pitchFamily="34" charset="0"/>
              </a:rPr>
              <a:t>planing</a:t>
            </a:r>
            <a:r>
              <a:rPr lang="en-US" sz="2400" dirty="0">
                <a:solidFill>
                  <a:prstClr val="black"/>
                </a:solidFill>
                <a:latin typeface="Arial" panose="020B0604020202020204" pitchFamily="34" charset="0"/>
                <a:cs typeface="Arial" panose="020B0604020202020204" pitchFamily="34" charset="0"/>
              </a:rPr>
              <a:t>, scabbling, etc.</a:t>
            </a:r>
            <a:endParaRPr lang="en-IN" sz="2400" dirty="0">
              <a:solidFill>
                <a:prstClr val="black"/>
              </a:solidFill>
              <a:latin typeface="Arial" panose="020B0604020202020204" pitchFamily="34" charset="0"/>
              <a:cs typeface="Arial" panose="020B0604020202020204" pitchFamily="34" charset="0"/>
            </a:endParaRPr>
          </a:p>
          <a:p>
            <a:pPr marL="457200" indent="-457200">
              <a:buClrTx/>
              <a:buFont typeface="+mj-lt"/>
              <a:buAutoNum type="arabicPeriod" startAt="3"/>
            </a:pPr>
            <a:endParaRPr lang="en-IN" dirty="0"/>
          </a:p>
        </p:txBody>
      </p:sp>
    </p:spTree>
    <p:extLst>
      <p:ext uri="{BB962C8B-B14F-4D97-AF65-F5344CB8AC3E}">
        <p14:creationId xmlns:p14="http://schemas.microsoft.com/office/powerpoint/2010/main" val="2968973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5600" y="126646"/>
            <a:ext cx="6624736" cy="6076331"/>
          </a:xfrm>
          <a:prstGeom prst="rect">
            <a:avLst/>
          </a:prstGeom>
        </p:spPr>
      </p:pic>
    </p:spTree>
    <p:extLst>
      <p:ext uri="{BB962C8B-B14F-4D97-AF65-F5344CB8AC3E}">
        <p14:creationId xmlns:p14="http://schemas.microsoft.com/office/powerpoint/2010/main" val="2155543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5520" y="188640"/>
            <a:ext cx="8064896" cy="6048672"/>
          </a:xfrm>
          <a:prstGeom prst="rect">
            <a:avLst/>
          </a:prstGeom>
        </p:spPr>
      </p:pic>
    </p:spTree>
    <p:extLst>
      <p:ext uri="{BB962C8B-B14F-4D97-AF65-F5344CB8AC3E}">
        <p14:creationId xmlns:p14="http://schemas.microsoft.com/office/powerpoint/2010/main" val="2212255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2. Mechanical Planning Method: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Mechanical planning, which is also termed as concrete planning, is utilized to remove greater thickness of concrete laitance.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machine carries rows of rotating tungsten-tipped cutters to provide an excellent removal of laitance.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0254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5440" y="108473"/>
            <a:ext cx="9433048" cy="6214129"/>
          </a:xfrm>
          <a:prstGeom prst="rect">
            <a:avLst/>
          </a:prstGeom>
        </p:spPr>
      </p:pic>
    </p:spTree>
    <p:extLst>
      <p:ext uri="{BB962C8B-B14F-4D97-AF65-F5344CB8AC3E}">
        <p14:creationId xmlns:p14="http://schemas.microsoft.com/office/powerpoint/2010/main" val="2693638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82ED-B793-42C7-9A18-B5CC635BCA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B95694-99B7-4175-B7C0-FE26C8EF2336}"/>
              </a:ext>
            </a:extLst>
          </p:cNvPr>
          <p:cNvSpPr>
            <a:spLocks noGrp="1"/>
          </p:cNvSpPr>
          <p:nvPr>
            <p:ph idx="1"/>
          </p:nvPr>
        </p:nvSpPr>
        <p:spPr/>
        <p:txBody>
          <a:bodyPr/>
          <a:lstStyle/>
          <a:p>
            <a:pPr lvl="0" algn="just">
              <a:lnSpc>
                <a:spcPct val="150000"/>
              </a:lnSpc>
              <a:buClr>
                <a:srgbClr val="1CADE4"/>
              </a:buClr>
            </a:pPr>
            <a:r>
              <a:rPr lang="en-US" sz="2000" dirty="0">
                <a:solidFill>
                  <a:prstClr val="black"/>
                </a:solidFill>
                <a:latin typeface="Arial" panose="020B0604020202020204" pitchFamily="34" charset="0"/>
              </a:rPr>
              <a:t>Compaction and workability are very close to each other. </a:t>
            </a:r>
          </a:p>
          <a:p>
            <a:pPr lvl="0" algn="just">
              <a:lnSpc>
                <a:spcPct val="150000"/>
              </a:lnSpc>
              <a:buClr>
                <a:srgbClr val="1CADE4"/>
              </a:buClr>
            </a:pPr>
            <a:r>
              <a:rPr lang="en-US" sz="2000" dirty="0">
                <a:solidFill>
                  <a:prstClr val="black"/>
                </a:solidFill>
                <a:latin typeface="Arial" panose="020B0604020202020204" pitchFamily="34" charset="0"/>
              </a:rPr>
              <a:t>Workability can also be defined as the amount of useful internal work necessary to produce full compaction.</a:t>
            </a:r>
          </a:p>
          <a:p>
            <a:endParaRPr lang="en-IN" dirty="0"/>
          </a:p>
        </p:txBody>
      </p:sp>
    </p:spTree>
    <p:extLst>
      <p:ext uri="{BB962C8B-B14F-4D97-AF65-F5344CB8AC3E}">
        <p14:creationId xmlns:p14="http://schemas.microsoft.com/office/powerpoint/2010/main" val="22188531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3. Scabbling Method: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This process is often used on outdoor projects including on concrete roads. Vibrating floor scabbing machines are used to impact the concrete to break the laitance surface.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Typically, you wouldn’t use this method indoors or on a smaller surface area. Scabbing can be noisy, dirty and very dusty. It tends to be used where the concrete layer is thicker than 10mm. Anything less and you face damaging your actual screed layer.</a:t>
            </a:r>
          </a:p>
        </p:txBody>
      </p:sp>
    </p:spTree>
    <p:extLst>
      <p:ext uri="{BB962C8B-B14F-4D97-AF65-F5344CB8AC3E}">
        <p14:creationId xmlns:p14="http://schemas.microsoft.com/office/powerpoint/2010/main" val="150004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4. Grinding Method: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This method is used for smaller areas and edges. Handheld grinding machines, designed for precision, control and safe operation to remove concrete laitance</a:t>
            </a:r>
            <a:endParaRPr lang="en-IN" sz="24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951984" y="3068960"/>
            <a:ext cx="4511005" cy="3280731"/>
          </a:xfrm>
          <a:prstGeom prst="rect">
            <a:avLst/>
          </a:prstGeom>
        </p:spPr>
      </p:pic>
    </p:spTree>
    <p:extLst>
      <p:ext uri="{BB962C8B-B14F-4D97-AF65-F5344CB8AC3E}">
        <p14:creationId xmlns:p14="http://schemas.microsoft.com/office/powerpoint/2010/main" val="2638408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5. Acid Etching Method:</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This method is employed for very thin concrete laitance and non-porous or low porous surface.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acid attacks and breaks down the top surface and it is a very effective method.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This should only be used if other options have been ruled out.</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2299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IN" sz="3600" b="1" dirty="0">
                <a:solidFill>
                  <a:schemeClr val="accent5">
                    <a:lumMod val="50000"/>
                  </a:schemeClr>
                </a:solidFill>
                <a:latin typeface="Arial" panose="020B0604020202020204" pitchFamily="34" charset="0"/>
                <a:cs typeface="Arial" panose="020B0604020202020204" pitchFamily="34" charset="0"/>
              </a:rPr>
              <a:t>Concrete Laitance Versus Efflorescence</a:t>
            </a:r>
          </a:p>
        </p:txBody>
      </p:sp>
      <p:sp>
        <p:nvSpPr>
          <p:cNvPr id="3" name="Content Placeholder 2"/>
          <p:cNvSpPr>
            <a:spLocks noGrp="1"/>
          </p:cNvSpPr>
          <p:nvPr>
            <p:ph idx="1"/>
          </p:nvPr>
        </p:nvSpPr>
        <p:spPr/>
        <p:txBody>
          <a:bodyPr vert="horz" lIns="0" tIns="45720" rIns="0" bIns="45720" rtlCol="0">
            <a:noAutofit/>
          </a:bodyPr>
          <a:lstStyle/>
          <a:p>
            <a:pPr marL="0" indent="0" algn="just">
              <a:lnSpc>
                <a:spcPct val="150000"/>
              </a:lnSpc>
              <a:buClrTx/>
              <a:buNone/>
            </a:pPr>
            <a:r>
              <a:rPr lang="en-US" sz="2400" dirty="0">
                <a:solidFill>
                  <a:schemeClr val="tx1"/>
                </a:solidFill>
                <a:latin typeface="Arial" panose="020B0604020202020204" pitchFamily="34" charset="0"/>
                <a:cs typeface="Arial" panose="020B0604020202020204" pitchFamily="34" charset="0"/>
              </a:rPr>
              <a:t>Laitance and efflorescence are totally different, but both are white and powdery materials. the difference between laitance and efflorescence are summarized</a:t>
            </a:r>
            <a:endParaRPr lang="en-IN" sz="2400"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807968" y="2996952"/>
            <a:ext cx="3248025" cy="3286125"/>
          </a:xfrm>
          <a:prstGeom prst="rect">
            <a:avLst/>
          </a:prstGeom>
        </p:spPr>
      </p:pic>
    </p:spTree>
    <p:extLst>
      <p:ext uri="{BB962C8B-B14F-4D97-AF65-F5344CB8AC3E}">
        <p14:creationId xmlns:p14="http://schemas.microsoft.com/office/powerpoint/2010/main" val="3360932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nvPr>
        </p:nvGraphicFramePr>
        <p:xfrm>
          <a:off x="767408" y="260648"/>
          <a:ext cx="10945216" cy="5990312"/>
        </p:xfrm>
        <a:graphic>
          <a:graphicData uri="http://schemas.openxmlformats.org/drawingml/2006/table">
            <a:tbl>
              <a:tblPr/>
              <a:tblGrid>
                <a:gridCol w="5472608">
                  <a:extLst>
                    <a:ext uri="{9D8B030D-6E8A-4147-A177-3AD203B41FA5}">
                      <a16:colId xmlns:a16="http://schemas.microsoft.com/office/drawing/2014/main" val="20000"/>
                    </a:ext>
                  </a:extLst>
                </a:gridCol>
                <a:gridCol w="5472608">
                  <a:extLst>
                    <a:ext uri="{9D8B030D-6E8A-4147-A177-3AD203B41FA5}">
                      <a16:colId xmlns:a16="http://schemas.microsoft.com/office/drawing/2014/main" val="20001"/>
                    </a:ext>
                  </a:extLst>
                </a:gridCol>
              </a:tblGrid>
              <a:tr h="599766">
                <a:tc>
                  <a:txBody>
                    <a:bodyPr/>
                    <a:lstStyle/>
                    <a:p>
                      <a:pPr algn="ctr" fontAlgn="ctr">
                        <a:lnSpc>
                          <a:spcPct val="150000"/>
                        </a:lnSpc>
                      </a:pPr>
                      <a:r>
                        <a:rPr lang="en-IN" sz="2200" b="1" dirty="0">
                          <a:effectLst/>
                          <a:latin typeface="Arial" panose="020B0604020202020204" pitchFamily="34" charset="0"/>
                          <a:cs typeface="Arial" panose="020B0604020202020204" pitchFamily="34" charset="0"/>
                        </a:rPr>
                        <a:t>Concrete Laitance</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50000"/>
                        </a:lnSpc>
                      </a:pPr>
                      <a:r>
                        <a:rPr lang="en-IN" sz="2200" b="1" dirty="0">
                          <a:effectLst/>
                          <a:latin typeface="Arial" panose="020B0604020202020204" pitchFamily="34" charset="0"/>
                          <a:cs typeface="Arial" panose="020B0604020202020204" pitchFamily="34" charset="0"/>
                        </a:rPr>
                        <a:t>Efflorescence</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65996">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Laitance is formed when there’s too much water in the concrete mix</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It is the deposit on concrete surfaces caused by soluble salts in concrete.</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98458">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Can be avoided by controlling the amount of water in the concrete mix</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Can be prevented, or minimized, through  selecting materials free of harmful salts and by preventing water from penetrating the concrete.</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98458">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Removal methods include shot blasting, mechanical planning, scabbling, grinding, acid etching, and abrading method</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fontAlgn="ctr">
                        <a:lnSpc>
                          <a:spcPct val="150000"/>
                        </a:lnSpc>
                      </a:pPr>
                      <a:r>
                        <a:rPr lang="en-US" sz="2200" dirty="0">
                          <a:effectLst/>
                          <a:latin typeface="Arial" panose="020B0604020202020204" pitchFamily="34" charset="0"/>
                          <a:cs typeface="Arial" panose="020B0604020202020204" pitchFamily="34" charset="0"/>
                        </a:rPr>
                        <a:t>Removal technique involves pressurized water, sand ballasting, and chemical acid cleaning.</a:t>
                      </a:r>
                    </a:p>
                  </a:txBody>
                  <a:tcPr marL="78569" marR="78569" marT="78569" marB="78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4089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9783" y="764704"/>
            <a:ext cx="6984776" cy="576064"/>
          </a:xfrm>
          <a:prstGeom prst="rect">
            <a:avLst/>
          </a:prstGeom>
        </p:spPr>
        <p:txBody>
          <a:bodyPr vert="horz" lIns="91440" tIns="45720" rIns="91440" bIns="45720" rtlCol="0" anchor="b">
            <a:noAutofit/>
          </a:bodyPr>
          <a:lstStyle/>
          <a:p>
            <a:r>
              <a:rPr sz="5400" b="1" dirty="0">
                <a:solidFill>
                  <a:schemeClr val="accent5">
                    <a:lumMod val="50000"/>
                  </a:schemeClr>
                </a:solidFill>
                <a:latin typeface="Arial" panose="020B0604020202020204" pitchFamily="34" charset="0"/>
                <a:cs typeface="Arial" panose="020B0604020202020204" pitchFamily="34" charset="0"/>
              </a:rPr>
              <a:t>Hardened Concrete</a:t>
            </a:r>
            <a:endParaRPr sz="5400" b="1">
              <a:solidFill>
                <a:schemeClr val="accent5">
                  <a:lumMod val="50000"/>
                </a:schemeClr>
              </a:solidFill>
              <a:latin typeface="Arial" panose="020B0604020202020204" pitchFamily="34" charset="0"/>
              <a:cs typeface="Arial" panose="020B0604020202020204" pitchFamily="34" charset="0"/>
            </a:endParaRPr>
          </a:p>
        </p:txBody>
      </p:sp>
      <p:pic>
        <p:nvPicPr>
          <p:cNvPr id="4" name="object 4"/>
          <p:cNvPicPr/>
          <p:nvPr/>
        </p:nvPicPr>
        <p:blipFill>
          <a:blip r:embed="rId2" cstate="print"/>
          <a:stretch>
            <a:fillRect/>
          </a:stretch>
        </p:blipFill>
        <p:spPr>
          <a:xfrm>
            <a:off x="2423592" y="1785478"/>
            <a:ext cx="7620000" cy="4239260"/>
          </a:xfrm>
          <a:prstGeom prst="rect">
            <a:avLst/>
          </a:prstGeom>
        </p:spPr>
      </p:pic>
    </p:spTree>
    <p:extLst>
      <p:ext uri="{BB962C8B-B14F-4D97-AF65-F5344CB8AC3E}">
        <p14:creationId xmlns:p14="http://schemas.microsoft.com/office/powerpoint/2010/main" val="796088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291" y="188640"/>
            <a:ext cx="10058400" cy="684624"/>
          </a:xfrm>
        </p:spPr>
        <p:txBody>
          <a:bodyPr vert="horz" lIns="91440" tIns="45720" rIns="91440" bIns="45720" rtlCol="0" anchor="b">
            <a:normAutofit/>
          </a:bodyPr>
          <a:lstStyle/>
          <a:p>
            <a:r>
              <a:rPr lang="en-IN" sz="3600" b="1" dirty="0">
                <a:solidFill>
                  <a:schemeClr val="accent5">
                    <a:lumMod val="50000"/>
                  </a:schemeClr>
                </a:solidFill>
                <a:latin typeface="Arial" panose="020B0604020202020204" pitchFamily="34" charset="0"/>
                <a:cs typeface="Arial" panose="020B0604020202020204" pitchFamily="34" charset="0"/>
              </a:rPr>
              <a:t>Strength of Concrete</a:t>
            </a:r>
          </a:p>
        </p:txBody>
      </p:sp>
      <p:sp>
        <p:nvSpPr>
          <p:cNvPr id="3" name="Content Placeholder 2"/>
          <p:cNvSpPr>
            <a:spLocks noGrp="1"/>
          </p:cNvSpPr>
          <p:nvPr>
            <p:ph idx="1"/>
          </p:nvPr>
        </p:nvSpPr>
        <p:spPr>
          <a:xfrm>
            <a:off x="1074291" y="1052736"/>
            <a:ext cx="10058400" cy="4023360"/>
          </a:xfrm>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Strength of concrete is commonly considered its most </a:t>
            </a:r>
            <a:r>
              <a:rPr lang="en-IN" sz="2400" dirty="0">
                <a:solidFill>
                  <a:schemeClr val="tx1"/>
                </a:solidFill>
                <a:latin typeface="Arial" panose="020B0604020202020204" pitchFamily="34" charset="0"/>
                <a:cs typeface="Arial" panose="020B0604020202020204" pitchFamily="34" charset="0"/>
              </a:rPr>
              <a:t>valuable property, although in many practical cases, other characteristics, such as durability and </a:t>
            </a:r>
            <a:r>
              <a:rPr lang="en-US" sz="2400" dirty="0">
                <a:solidFill>
                  <a:schemeClr val="tx1"/>
                </a:solidFill>
                <a:latin typeface="Arial" panose="020B0604020202020204" pitchFamily="34" charset="0"/>
                <a:cs typeface="Arial" panose="020B0604020202020204" pitchFamily="34" charset="0"/>
              </a:rPr>
              <a:t>permeability may in fact be more important.</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Strength usually gives an overall picture of the quality  of concrete because strength is directly related to the  structure of the hydrated cement paste.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Strength of concrete could be defined as the ultimate load  that causes failure (or is its resistance to rupture) and its units  are force units divided by area (N/mm2).</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endParaRPr lang="en-US" sz="2400" dirty="0">
              <a:solidFill>
                <a:schemeClr val="tx1"/>
              </a:solidFill>
              <a:latin typeface="Arial" panose="020B0604020202020204" pitchFamily="34" charset="0"/>
              <a:cs typeface="Arial" panose="020B0604020202020204" pitchFamily="34" charset="0"/>
            </a:endParaRP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999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20161" y="519578"/>
            <a:ext cx="4545965"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Strength of Concrete</a:t>
            </a:r>
            <a:endParaRPr sz="3600" b="1">
              <a:solidFill>
                <a:schemeClr val="accent5">
                  <a:lumMod val="50000"/>
                </a:schemeClr>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119336" y="1447800"/>
            <a:ext cx="5824264" cy="4573488"/>
          </a:xfrm>
          <a:prstGeom prst="rect">
            <a:avLst/>
          </a:prstGeom>
        </p:spPr>
      </p:pic>
      <p:pic>
        <p:nvPicPr>
          <p:cNvPr id="4" name="object 4"/>
          <p:cNvPicPr/>
          <p:nvPr/>
        </p:nvPicPr>
        <p:blipFill>
          <a:blip r:embed="rId3" cstate="print"/>
          <a:stretch>
            <a:fillRect/>
          </a:stretch>
        </p:blipFill>
        <p:spPr>
          <a:xfrm>
            <a:off x="5807968" y="1447800"/>
            <a:ext cx="5544616" cy="457348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DCBB65-75DD-4744-A014-158497E6504B}"/>
                  </a:ext>
                </a:extLst>
              </p14:cNvPr>
              <p14:cNvContentPartPr/>
              <p14:nvPr/>
            </p14:nvContentPartPr>
            <p14:xfrm>
              <a:off x="2424976" y="1852216"/>
              <a:ext cx="840960" cy="127800"/>
            </p14:xfrm>
          </p:contentPart>
        </mc:Choice>
        <mc:Fallback xmlns="">
          <p:pic>
            <p:nvPicPr>
              <p:cNvPr id="5" name="Ink 4">
                <a:extLst>
                  <a:ext uri="{FF2B5EF4-FFF2-40B4-BE49-F238E27FC236}">
                    <a16:creationId xmlns:a16="http://schemas.microsoft.com/office/drawing/2014/main" id="{79DCBB65-75DD-4744-A014-158497E6504B}"/>
                  </a:ext>
                </a:extLst>
              </p:cNvPr>
              <p:cNvPicPr/>
              <p:nvPr/>
            </p:nvPicPr>
            <p:blipFill>
              <a:blip r:embed="rId5"/>
              <a:stretch>
                <a:fillRect/>
              </a:stretch>
            </p:blipFill>
            <p:spPr>
              <a:xfrm>
                <a:off x="2370976" y="1744216"/>
                <a:ext cx="948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2684695-E03D-4FB8-B21C-60A8FE53DFE5}"/>
                  </a:ext>
                </a:extLst>
              </p14:cNvPr>
              <p14:cNvContentPartPr/>
              <p14:nvPr/>
            </p14:nvContentPartPr>
            <p14:xfrm>
              <a:off x="2663296" y="1939696"/>
              <a:ext cx="862560" cy="19440"/>
            </p14:xfrm>
          </p:contentPart>
        </mc:Choice>
        <mc:Fallback xmlns="">
          <p:pic>
            <p:nvPicPr>
              <p:cNvPr id="6" name="Ink 5">
                <a:extLst>
                  <a:ext uri="{FF2B5EF4-FFF2-40B4-BE49-F238E27FC236}">
                    <a16:creationId xmlns:a16="http://schemas.microsoft.com/office/drawing/2014/main" id="{52684695-E03D-4FB8-B21C-60A8FE53DFE5}"/>
                  </a:ext>
                </a:extLst>
              </p:cNvPr>
              <p:cNvPicPr/>
              <p:nvPr/>
            </p:nvPicPr>
            <p:blipFill>
              <a:blip r:embed="rId7"/>
              <a:stretch>
                <a:fillRect/>
              </a:stretch>
            </p:blipFill>
            <p:spPr>
              <a:xfrm>
                <a:off x="2609656" y="1831696"/>
                <a:ext cx="970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77E3183-750D-424F-8908-1FA72422AD05}"/>
                  </a:ext>
                </a:extLst>
              </p14:cNvPr>
              <p14:cNvContentPartPr/>
              <p14:nvPr/>
            </p14:nvContentPartPr>
            <p14:xfrm>
              <a:off x="2361256" y="1879576"/>
              <a:ext cx="1124640" cy="182520"/>
            </p14:xfrm>
          </p:contentPart>
        </mc:Choice>
        <mc:Fallback xmlns="">
          <p:pic>
            <p:nvPicPr>
              <p:cNvPr id="7" name="Ink 6">
                <a:extLst>
                  <a:ext uri="{FF2B5EF4-FFF2-40B4-BE49-F238E27FC236}">
                    <a16:creationId xmlns:a16="http://schemas.microsoft.com/office/drawing/2014/main" id="{877E3183-750D-424F-8908-1FA72422AD05}"/>
                  </a:ext>
                </a:extLst>
              </p:cNvPr>
              <p:cNvPicPr/>
              <p:nvPr/>
            </p:nvPicPr>
            <p:blipFill>
              <a:blip r:embed="rId9"/>
              <a:stretch>
                <a:fillRect/>
              </a:stretch>
            </p:blipFill>
            <p:spPr>
              <a:xfrm>
                <a:off x="2352616" y="1870576"/>
                <a:ext cx="1142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BB9367B-1AF6-4CF8-9454-3F9DE2230AF9}"/>
                  </a:ext>
                </a:extLst>
              </p14:cNvPr>
              <p14:cNvContentPartPr/>
              <p14:nvPr/>
            </p14:nvContentPartPr>
            <p14:xfrm>
              <a:off x="2657176" y="4475896"/>
              <a:ext cx="1067400" cy="239400"/>
            </p14:xfrm>
          </p:contentPart>
        </mc:Choice>
        <mc:Fallback xmlns="">
          <p:pic>
            <p:nvPicPr>
              <p:cNvPr id="8" name="Ink 7">
                <a:extLst>
                  <a:ext uri="{FF2B5EF4-FFF2-40B4-BE49-F238E27FC236}">
                    <a16:creationId xmlns:a16="http://schemas.microsoft.com/office/drawing/2014/main" id="{DBB9367B-1AF6-4CF8-9454-3F9DE2230AF9}"/>
                  </a:ext>
                </a:extLst>
              </p:cNvPr>
              <p:cNvPicPr/>
              <p:nvPr/>
            </p:nvPicPr>
            <p:blipFill>
              <a:blip r:embed="rId11"/>
              <a:stretch>
                <a:fillRect/>
              </a:stretch>
            </p:blipFill>
            <p:spPr>
              <a:xfrm>
                <a:off x="2648536" y="4467256"/>
                <a:ext cx="1085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3685383-E923-4B15-BEC7-1DC8C7635595}"/>
                  </a:ext>
                </a:extLst>
              </p14:cNvPr>
              <p14:cNvContentPartPr/>
              <p14:nvPr/>
            </p14:nvContentPartPr>
            <p14:xfrm>
              <a:off x="8420416" y="2750056"/>
              <a:ext cx="1069200" cy="133560"/>
            </p14:xfrm>
          </p:contentPart>
        </mc:Choice>
        <mc:Fallback xmlns="">
          <p:pic>
            <p:nvPicPr>
              <p:cNvPr id="9" name="Ink 8">
                <a:extLst>
                  <a:ext uri="{FF2B5EF4-FFF2-40B4-BE49-F238E27FC236}">
                    <a16:creationId xmlns:a16="http://schemas.microsoft.com/office/drawing/2014/main" id="{83685383-E923-4B15-BEC7-1DC8C7635595}"/>
                  </a:ext>
                </a:extLst>
              </p:cNvPr>
              <p:cNvPicPr/>
              <p:nvPr/>
            </p:nvPicPr>
            <p:blipFill>
              <a:blip r:embed="rId13"/>
              <a:stretch>
                <a:fillRect/>
              </a:stretch>
            </p:blipFill>
            <p:spPr>
              <a:xfrm>
                <a:off x="8411776" y="2741416"/>
                <a:ext cx="10868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02D9FD0-BD2B-4A88-85BE-E11F43776CE8}"/>
                  </a:ext>
                </a:extLst>
              </p14:cNvPr>
              <p14:cNvContentPartPr/>
              <p14:nvPr/>
            </p14:nvContentPartPr>
            <p14:xfrm>
              <a:off x="8237536" y="4062616"/>
              <a:ext cx="639360" cy="40320"/>
            </p14:xfrm>
          </p:contentPart>
        </mc:Choice>
        <mc:Fallback xmlns="">
          <p:pic>
            <p:nvPicPr>
              <p:cNvPr id="10" name="Ink 9">
                <a:extLst>
                  <a:ext uri="{FF2B5EF4-FFF2-40B4-BE49-F238E27FC236}">
                    <a16:creationId xmlns:a16="http://schemas.microsoft.com/office/drawing/2014/main" id="{B02D9FD0-BD2B-4A88-85BE-E11F43776CE8}"/>
                  </a:ext>
                </a:extLst>
              </p:cNvPr>
              <p:cNvPicPr/>
              <p:nvPr/>
            </p:nvPicPr>
            <p:blipFill>
              <a:blip r:embed="rId15"/>
              <a:stretch>
                <a:fillRect/>
              </a:stretch>
            </p:blipFill>
            <p:spPr>
              <a:xfrm>
                <a:off x="8228536" y="4053616"/>
                <a:ext cx="657000" cy="57960"/>
              </a:xfrm>
              <a:prstGeom prst="rect">
                <a:avLst/>
              </a:prstGeom>
            </p:spPr>
          </p:pic>
        </mc:Fallback>
      </mc:AlternateContent>
    </p:spTree>
    <p:extLst>
      <p:ext uri="{BB962C8B-B14F-4D97-AF65-F5344CB8AC3E}">
        <p14:creationId xmlns:p14="http://schemas.microsoft.com/office/powerpoint/2010/main" val="22509483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3840" y="264579"/>
            <a:ext cx="4096385" cy="954620"/>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Strength of Concrete</a:t>
            </a:r>
          </a:p>
        </p:txBody>
      </p:sp>
      <p:sp>
        <p:nvSpPr>
          <p:cNvPr id="3" name="object 3"/>
          <p:cNvSpPr txBox="1"/>
          <p:nvPr/>
        </p:nvSpPr>
        <p:spPr>
          <a:xfrm>
            <a:off x="1287748" y="1361161"/>
            <a:ext cx="10632504" cy="382156"/>
          </a:xfrm>
          <a:prstGeom prst="rect">
            <a:avLst/>
          </a:prstGeom>
        </p:spPr>
        <p:txBody>
          <a:bodyPr vert="horz" wrap="square" lIns="0" tIns="12700" rIns="0" bIns="0" rtlCol="0">
            <a:spAutoFit/>
          </a:bodyPr>
          <a:lstStyle/>
          <a:p>
            <a:pPr marL="298450" marR="5080" indent="-285750">
              <a:spcBef>
                <a:spcPts val="100"/>
              </a:spcBef>
              <a:buFont typeface="Arial MT"/>
              <a:buChar char="•"/>
              <a:tabLst>
                <a:tab pos="297815" algn="l"/>
                <a:tab pos="298450" algn="l"/>
              </a:tabLst>
            </a:pPr>
            <a:r>
              <a:rPr sz="2400" b="1" spc="-5" dirty="0">
                <a:solidFill>
                  <a:srgbClr val="00B0F0"/>
                </a:solidFill>
                <a:latin typeface="Arial" panose="020B0604020202020204" pitchFamily="34" charset="0"/>
                <a:cs typeface="Arial" panose="020B0604020202020204" pitchFamily="34" charset="0"/>
              </a:rPr>
              <a:t>Characteristic</a:t>
            </a:r>
            <a:r>
              <a:rPr sz="2400" b="1" spc="200"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strength</a:t>
            </a:r>
            <a:r>
              <a:rPr sz="2400" b="1" spc="195" dirty="0">
                <a:solidFill>
                  <a:srgbClr val="00B0F0"/>
                </a:solidFill>
                <a:latin typeface="Arial" panose="020B0604020202020204" pitchFamily="34" charset="0"/>
                <a:cs typeface="Arial" panose="020B0604020202020204" pitchFamily="34" charset="0"/>
              </a:rPr>
              <a:t> </a:t>
            </a:r>
            <a:r>
              <a:rPr sz="2400" b="1" dirty="0">
                <a:solidFill>
                  <a:srgbClr val="00B0F0"/>
                </a:solidFill>
                <a:latin typeface="Arial" panose="020B0604020202020204" pitchFamily="34" charset="0"/>
                <a:cs typeface="Arial" panose="020B0604020202020204" pitchFamily="34" charset="0"/>
              </a:rPr>
              <a:t>-</a:t>
            </a:r>
            <a:r>
              <a:rPr sz="2400" b="1" spc="195"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Compressive,</a:t>
            </a:r>
            <a:r>
              <a:rPr sz="2400" b="1" spc="180"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Tensile</a:t>
            </a:r>
            <a:r>
              <a:rPr sz="2400" b="1" spc="210"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and</a:t>
            </a:r>
            <a:r>
              <a:rPr sz="2400" b="1" spc="190"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Flexure </a:t>
            </a:r>
            <a:r>
              <a:rPr sz="2400" b="1" spc="-585" dirty="0">
                <a:solidFill>
                  <a:srgbClr val="00B0F0"/>
                </a:solidFill>
                <a:latin typeface="Arial" panose="020B0604020202020204" pitchFamily="34" charset="0"/>
                <a:cs typeface="Arial" panose="020B0604020202020204" pitchFamily="34" charset="0"/>
              </a:rPr>
              <a:t> </a:t>
            </a:r>
            <a:r>
              <a:rPr sz="2400" b="1" spc="-5" dirty="0">
                <a:solidFill>
                  <a:srgbClr val="00B0F0"/>
                </a:solidFill>
                <a:latin typeface="Arial" panose="020B0604020202020204" pitchFamily="34" charset="0"/>
                <a:cs typeface="Arial" panose="020B0604020202020204" pitchFamily="34" charset="0"/>
              </a:rPr>
              <a:t>strength</a:t>
            </a:r>
            <a:endParaRPr sz="2400" dirty="0">
              <a:solidFill>
                <a:srgbClr val="00B0F0"/>
              </a:solidFill>
              <a:latin typeface="Arial" panose="020B0604020202020204" pitchFamily="34" charset="0"/>
              <a:cs typeface="Arial" panose="020B0604020202020204" pitchFamily="34" charset="0"/>
            </a:endParaRPr>
          </a:p>
        </p:txBody>
      </p:sp>
      <p:sp>
        <p:nvSpPr>
          <p:cNvPr id="4" name="object 4"/>
          <p:cNvSpPr txBox="1"/>
          <p:nvPr/>
        </p:nvSpPr>
        <p:spPr>
          <a:xfrm>
            <a:off x="1287748" y="1963037"/>
            <a:ext cx="4544060" cy="1351652"/>
          </a:xfrm>
          <a:prstGeom prst="rect">
            <a:avLst/>
          </a:prstGeom>
        </p:spPr>
        <p:txBody>
          <a:bodyPr vert="horz" wrap="square" lIns="0" tIns="12700" rIns="0" bIns="0" rtlCol="0">
            <a:spAutoFit/>
          </a:bodyPr>
          <a:lstStyle/>
          <a:p>
            <a:pPr marL="298450" indent="-285750">
              <a:spcBef>
                <a:spcPts val="1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Modulus</a:t>
            </a:r>
            <a:r>
              <a:rPr sz="2400" b="1" spc="-25" dirty="0">
                <a:latin typeface="Arial" panose="020B0604020202020204" pitchFamily="34" charset="0"/>
                <a:cs typeface="Arial" panose="020B0604020202020204" pitchFamily="34" charset="0"/>
              </a:rPr>
              <a:t> </a:t>
            </a:r>
            <a:r>
              <a:rPr sz="2400" b="1" dirty="0">
                <a:latin typeface="Arial" panose="020B0604020202020204" pitchFamily="34" charset="0"/>
                <a:cs typeface="Arial" panose="020B0604020202020204" pitchFamily="34" charset="0"/>
              </a:rPr>
              <a:t>of</a:t>
            </a:r>
            <a:r>
              <a:rPr sz="2400" b="1" spc="-5" dirty="0">
                <a:latin typeface="Arial" panose="020B0604020202020204" pitchFamily="34" charset="0"/>
                <a:cs typeface="Arial" panose="020B0604020202020204" pitchFamily="34" charset="0"/>
              </a:rPr>
              <a:t> Elasticity</a:t>
            </a:r>
            <a:endParaRPr sz="2400" dirty="0">
              <a:latin typeface="Arial" panose="020B0604020202020204" pitchFamily="34" charset="0"/>
              <a:cs typeface="Arial" panose="020B0604020202020204" pitchFamily="34" charset="0"/>
            </a:endParaRPr>
          </a:p>
          <a:p>
            <a:pPr marL="298450" indent="-285750">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Creep</a:t>
            </a:r>
            <a:r>
              <a:rPr sz="2400" b="1" spc="-1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and</a:t>
            </a:r>
            <a:r>
              <a:rPr sz="2400" b="1" spc="-10"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shrinkage </a:t>
            </a:r>
            <a:r>
              <a:rPr sz="2400" b="1" dirty="0">
                <a:latin typeface="Arial" panose="020B0604020202020204" pitchFamily="34" charset="0"/>
                <a:cs typeface="Arial" panose="020B0604020202020204" pitchFamily="34" charset="0"/>
              </a:rPr>
              <a:t>of </a:t>
            </a:r>
            <a:r>
              <a:rPr sz="2400" b="1" spc="-5" dirty="0">
                <a:latin typeface="Arial" panose="020B0604020202020204" pitchFamily="34" charset="0"/>
                <a:cs typeface="Arial" panose="020B0604020202020204" pitchFamily="34" charset="0"/>
              </a:rPr>
              <a:t>concrete</a:t>
            </a:r>
            <a:endParaRPr sz="2400" dirty="0">
              <a:latin typeface="Arial" panose="020B0604020202020204" pitchFamily="34" charset="0"/>
              <a:cs typeface="Arial" panose="020B0604020202020204" pitchFamily="34" charset="0"/>
            </a:endParaRPr>
          </a:p>
        </p:txBody>
      </p:sp>
      <p:sp>
        <p:nvSpPr>
          <p:cNvPr id="5" name="object 5"/>
          <p:cNvSpPr txBox="1"/>
          <p:nvPr/>
        </p:nvSpPr>
        <p:spPr>
          <a:xfrm>
            <a:off x="7406958" y="2097208"/>
            <a:ext cx="2793498" cy="320601"/>
          </a:xfrm>
          <a:prstGeom prst="rect">
            <a:avLst/>
          </a:prstGeom>
        </p:spPr>
        <p:txBody>
          <a:bodyPr vert="horz" wrap="square" lIns="0" tIns="12700" rIns="0" bIns="0" rtlCol="0">
            <a:spAutoFit/>
          </a:bodyPr>
          <a:lstStyle/>
          <a:p>
            <a:pPr marL="12700">
              <a:spcBef>
                <a:spcPts val="100"/>
              </a:spcBef>
            </a:pPr>
            <a:r>
              <a:rPr sz="2000" b="1" dirty="0">
                <a:solidFill>
                  <a:srgbClr val="002060"/>
                </a:solidFill>
                <a:latin typeface="Arial" panose="020B0604020202020204" pitchFamily="34" charset="0"/>
                <a:cs typeface="Arial" panose="020B0604020202020204" pitchFamily="34" charset="0"/>
              </a:rPr>
              <a:t>THE</a:t>
            </a:r>
            <a:r>
              <a:rPr sz="2000" b="1" spc="-40" dirty="0">
                <a:solidFill>
                  <a:srgbClr val="002060"/>
                </a:solidFill>
                <a:latin typeface="Arial" panose="020B0604020202020204" pitchFamily="34" charset="0"/>
                <a:cs typeface="Arial" panose="020B0604020202020204" pitchFamily="34" charset="0"/>
              </a:rPr>
              <a:t> </a:t>
            </a:r>
            <a:r>
              <a:rPr sz="2000" b="1" spc="-5" dirty="0">
                <a:solidFill>
                  <a:srgbClr val="002060"/>
                </a:solidFill>
                <a:latin typeface="Arial" panose="020B0604020202020204" pitchFamily="34" charset="0"/>
                <a:cs typeface="Arial" panose="020B0604020202020204" pitchFamily="34" charset="0"/>
              </a:rPr>
              <a:t>THREE</a:t>
            </a:r>
            <a:r>
              <a:rPr sz="2000" b="1" spc="-30" dirty="0">
                <a:solidFill>
                  <a:srgbClr val="002060"/>
                </a:solidFill>
                <a:latin typeface="Arial" panose="020B0604020202020204" pitchFamily="34" charset="0"/>
                <a:cs typeface="Arial" panose="020B0604020202020204" pitchFamily="34" charset="0"/>
              </a:rPr>
              <a:t> </a:t>
            </a:r>
            <a:r>
              <a:rPr sz="2000" b="1" spc="-5" dirty="0">
                <a:solidFill>
                  <a:srgbClr val="002060"/>
                </a:solidFill>
                <a:latin typeface="Arial" panose="020B0604020202020204" pitchFamily="34" charset="0"/>
                <a:cs typeface="Arial" panose="020B0604020202020204" pitchFamily="34" charset="0"/>
              </a:rPr>
              <a:t>S-WORDS</a:t>
            </a:r>
            <a:endParaRPr sz="2000" b="1" dirty="0">
              <a:solidFill>
                <a:srgbClr val="002060"/>
              </a:solidFill>
              <a:latin typeface="Arial" panose="020B0604020202020204" pitchFamily="34" charset="0"/>
              <a:cs typeface="Arial" panose="020B0604020202020204" pitchFamily="34" charset="0"/>
            </a:endParaRPr>
          </a:p>
        </p:txBody>
      </p:sp>
      <p:pic>
        <p:nvPicPr>
          <p:cNvPr id="11" name="object 11"/>
          <p:cNvPicPr/>
          <p:nvPr/>
        </p:nvPicPr>
        <p:blipFill>
          <a:blip r:embed="rId2" cstate="print"/>
          <a:stretch>
            <a:fillRect/>
          </a:stretch>
        </p:blipFill>
        <p:spPr>
          <a:xfrm>
            <a:off x="1447802" y="3441782"/>
            <a:ext cx="3389629" cy="2475229"/>
          </a:xfrm>
          <a:prstGeom prst="rect">
            <a:avLst/>
          </a:prstGeom>
        </p:spPr>
      </p:pic>
      <p:sp>
        <p:nvSpPr>
          <p:cNvPr id="12" name="TextBox 11"/>
          <p:cNvSpPr txBox="1"/>
          <p:nvPr/>
        </p:nvSpPr>
        <p:spPr>
          <a:xfrm>
            <a:off x="5836880" y="2638863"/>
            <a:ext cx="6088444" cy="3631763"/>
          </a:xfrm>
          <a:prstGeom prst="rect">
            <a:avLst/>
          </a:prstGeom>
          <a:noFill/>
        </p:spPr>
        <p:txBody>
          <a:bodyPr wrap="square" rtlCol="0">
            <a:spAutoFit/>
          </a:bodyPr>
          <a:lstStyle/>
          <a:p>
            <a:pPr marL="12700" marR="24130" lvl="0" algn="just">
              <a:lnSpc>
                <a:spcPct val="150000"/>
              </a:lnSpc>
              <a:spcBef>
                <a:spcPts val="100"/>
              </a:spcBef>
            </a:pPr>
            <a:r>
              <a:rPr lang="en-US" sz="2000" b="1" spc="-5">
                <a:solidFill>
                  <a:srgbClr val="FF0000"/>
                </a:solidFill>
                <a:latin typeface="Arial" panose="020B0604020202020204" pitchFamily="34" charset="0"/>
                <a:cs typeface="Arial" panose="020B0604020202020204" pitchFamily="34" charset="0"/>
              </a:rPr>
              <a:t>Stress: </a:t>
            </a:r>
            <a:r>
              <a:rPr lang="en-US" sz="2000" b="1">
                <a:solidFill>
                  <a:prstClr val="black"/>
                </a:solidFill>
                <a:latin typeface="Arial" panose="020B0604020202020204" pitchFamily="34" charset="0"/>
                <a:cs typeface="Arial" panose="020B0604020202020204" pitchFamily="34" charset="0"/>
              </a:rPr>
              <a:t>a </a:t>
            </a:r>
            <a:r>
              <a:rPr lang="en-US" sz="2000" b="1" spc="-5">
                <a:solidFill>
                  <a:prstClr val="black"/>
                </a:solidFill>
                <a:latin typeface="Arial" panose="020B0604020202020204" pitchFamily="34" charset="0"/>
                <a:cs typeface="Arial" panose="020B0604020202020204" pitchFamily="34" charset="0"/>
              </a:rPr>
              <a:t>weight </a:t>
            </a:r>
            <a:r>
              <a:rPr lang="en-US" sz="2000" b="1">
                <a:solidFill>
                  <a:prstClr val="black"/>
                </a:solidFill>
                <a:latin typeface="Arial" panose="020B0604020202020204" pitchFamily="34" charset="0"/>
                <a:cs typeface="Arial" panose="020B0604020202020204" pitchFamily="34" charset="0"/>
              </a:rPr>
              <a:t>or load </a:t>
            </a:r>
            <a:r>
              <a:rPr lang="en-US" sz="2000" b="1" spc="-5">
                <a:solidFill>
                  <a:prstClr val="black"/>
                </a:solidFill>
                <a:latin typeface="Arial" panose="020B0604020202020204" pitchFamily="34" charset="0"/>
                <a:cs typeface="Arial" panose="020B0604020202020204" pitchFamily="34" charset="0"/>
              </a:rPr>
              <a:t>applied </a:t>
            </a:r>
            <a:r>
              <a:rPr lang="en-US" sz="2000" b="1" spc="-434">
                <a:solidFill>
                  <a:prstClr val="black"/>
                </a:solidFill>
                <a:latin typeface="Arial" panose="020B0604020202020204" pitchFamily="34" charset="0"/>
                <a:cs typeface="Arial" panose="020B0604020202020204" pitchFamily="34" charset="0"/>
              </a:rPr>
              <a:t> </a:t>
            </a:r>
            <a:r>
              <a:rPr lang="en-US" sz="2000" b="1">
                <a:solidFill>
                  <a:prstClr val="black"/>
                </a:solidFill>
                <a:latin typeface="Arial" panose="020B0604020202020204" pitchFamily="34" charset="0"/>
                <a:cs typeface="Arial" panose="020B0604020202020204" pitchFamily="34" charset="0"/>
              </a:rPr>
              <a:t>to the </a:t>
            </a:r>
            <a:r>
              <a:rPr lang="en-US" sz="2000" b="1" spc="-5">
                <a:solidFill>
                  <a:prstClr val="black"/>
                </a:solidFill>
                <a:latin typeface="Arial" panose="020B0604020202020204" pitchFamily="34" charset="0"/>
                <a:cs typeface="Arial" panose="020B0604020202020204" pitchFamily="34" charset="0"/>
              </a:rPr>
              <a:t>concrete</a:t>
            </a:r>
            <a:r>
              <a:rPr lang="en-US" sz="2000" b="1">
                <a:solidFill>
                  <a:prstClr val="black"/>
                </a:solidFill>
                <a:latin typeface="Arial" panose="020B0604020202020204" pitchFamily="34" charset="0"/>
                <a:cs typeface="Arial" panose="020B0604020202020204" pitchFamily="34" charset="0"/>
              </a:rPr>
              <a:t> (in </a:t>
            </a:r>
            <a:r>
              <a:rPr lang="en-US" sz="2000" b="1" spc="-5">
                <a:solidFill>
                  <a:prstClr val="black"/>
                </a:solidFill>
                <a:latin typeface="Arial" panose="020B0604020202020204" pitchFamily="34" charset="0"/>
                <a:cs typeface="Arial" panose="020B0604020202020204" pitchFamily="34" charset="0"/>
              </a:rPr>
              <a:t>N)</a:t>
            </a:r>
            <a:endParaRPr lang="en-US" sz="2000">
              <a:solidFill>
                <a:prstClr val="black"/>
              </a:solidFill>
              <a:latin typeface="Arial" panose="020B0604020202020204" pitchFamily="34" charset="0"/>
              <a:cs typeface="Arial" panose="020B0604020202020204" pitchFamily="34" charset="0"/>
            </a:endParaRPr>
          </a:p>
          <a:p>
            <a:pPr marL="48260" marR="5080" lvl="0" algn="just">
              <a:lnSpc>
                <a:spcPct val="150000"/>
              </a:lnSpc>
              <a:spcBef>
                <a:spcPts val="1240"/>
              </a:spcBef>
            </a:pPr>
            <a:r>
              <a:rPr lang="en-US" sz="2000" b="1" spc="-5">
                <a:solidFill>
                  <a:srgbClr val="FF0000"/>
                </a:solidFill>
                <a:latin typeface="Arial" panose="020B0604020202020204" pitchFamily="34" charset="0"/>
                <a:cs typeface="Arial" panose="020B0604020202020204" pitchFamily="34" charset="0"/>
              </a:rPr>
              <a:t>Strength: </a:t>
            </a:r>
            <a:r>
              <a:rPr lang="en-US" sz="2000" b="1">
                <a:solidFill>
                  <a:prstClr val="black"/>
                </a:solidFill>
                <a:latin typeface="Arial" panose="020B0604020202020204" pitchFamily="34" charset="0"/>
                <a:cs typeface="Arial" panose="020B0604020202020204" pitchFamily="34" charset="0"/>
              </a:rPr>
              <a:t>the </a:t>
            </a:r>
            <a:r>
              <a:rPr lang="en-US" sz="2000" b="1" spc="-5">
                <a:solidFill>
                  <a:prstClr val="black"/>
                </a:solidFill>
                <a:latin typeface="Arial" panose="020B0604020202020204" pitchFamily="34" charset="0"/>
                <a:cs typeface="Arial" panose="020B0604020202020204" pitchFamily="34" charset="0"/>
              </a:rPr>
              <a:t>concrete’s ability </a:t>
            </a:r>
            <a:r>
              <a:rPr lang="en-US" sz="2000" b="1" spc="-434">
                <a:solidFill>
                  <a:prstClr val="black"/>
                </a:solidFill>
                <a:latin typeface="Arial" panose="020B0604020202020204" pitchFamily="34" charset="0"/>
                <a:cs typeface="Arial" panose="020B0604020202020204" pitchFamily="34" charset="0"/>
              </a:rPr>
              <a:t> </a:t>
            </a:r>
            <a:r>
              <a:rPr lang="en-US" sz="2000" b="1">
                <a:solidFill>
                  <a:prstClr val="black"/>
                </a:solidFill>
                <a:latin typeface="Arial" panose="020B0604020202020204" pitchFamily="34" charset="0"/>
                <a:cs typeface="Arial" panose="020B0604020202020204" pitchFamily="34" charset="0"/>
              </a:rPr>
              <a:t>to </a:t>
            </a:r>
            <a:r>
              <a:rPr lang="en-US" sz="2000" b="1" spc="-5">
                <a:solidFill>
                  <a:prstClr val="black"/>
                </a:solidFill>
                <a:latin typeface="Arial" panose="020B0604020202020204" pitchFamily="34" charset="0"/>
                <a:cs typeface="Arial" panose="020B0604020202020204" pitchFamily="34" charset="0"/>
              </a:rPr>
              <a:t>carry </a:t>
            </a:r>
            <a:r>
              <a:rPr lang="en-US" sz="2000" b="1">
                <a:solidFill>
                  <a:prstClr val="black"/>
                </a:solidFill>
                <a:latin typeface="Arial" panose="020B0604020202020204" pitchFamily="34" charset="0"/>
                <a:cs typeface="Arial" panose="020B0604020202020204" pitchFamily="34" charset="0"/>
              </a:rPr>
              <a:t>the weight or </a:t>
            </a:r>
            <a:r>
              <a:rPr lang="en-US" sz="2000" b="1" spc="-5">
                <a:solidFill>
                  <a:prstClr val="black"/>
                </a:solidFill>
                <a:latin typeface="Arial" panose="020B0604020202020204" pitchFamily="34" charset="0"/>
                <a:cs typeface="Arial" panose="020B0604020202020204" pitchFamily="34" charset="0"/>
              </a:rPr>
              <a:t>load (in </a:t>
            </a:r>
            <a:r>
              <a:rPr lang="en-US" sz="2000" b="1">
                <a:solidFill>
                  <a:prstClr val="black"/>
                </a:solidFill>
                <a:latin typeface="Arial" panose="020B0604020202020204" pitchFamily="34" charset="0"/>
                <a:cs typeface="Arial" panose="020B0604020202020204" pitchFamily="34" charset="0"/>
              </a:rPr>
              <a:t> N</a:t>
            </a:r>
            <a:r>
              <a:rPr lang="en-US" sz="2000" b="1" spc="-5">
                <a:solidFill>
                  <a:prstClr val="black"/>
                </a:solidFill>
                <a:latin typeface="Arial" panose="020B0604020202020204" pitchFamily="34" charset="0"/>
                <a:cs typeface="Arial" panose="020B0604020202020204" pitchFamily="34" charset="0"/>
              </a:rPr>
              <a:t> per</a:t>
            </a:r>
            <a:r>
              <a:rPr lang="en-US" sz="2000" b="1" spc="10">
                <a:solidFill>
                  <a:prstClr val="black"/>
                </a:solidFill>
                <a:latin typeface="Arial" panose="020B0604020202020204" pitchFamily="34" charset="0"/>
                <a:cs typeface="Arial" panose="020B0604020202020204" pitchFamily="34" charset="0"/>
              </a:rPr>
              <a:t> </a:t>
            </a:r>
            <a:r>
              <a:rPr lang="en-US" sz="2000" b="1" spc="-10">
                <a:solidFill>
                  <a:prstClr val="black"/>
                </a:solidFill>
                <a:latin typeface="Arial" panose="020B0604020202020204" pitchFamily="34" charset="0"/>
                <a:cs typeface="Arial" panose="020B0604020202020204" pitchFamily="34" charset="0"/>
              </a:rPr>
              <a:t>square</a:t>
            </a:r>
            <a:r>
              <a:rPr lang="en-US" sz="2000" b="1" spc="5">
                <a:solidFill>
                  <a:prstClr val="black"/>
                </a:solidFill>
                <a:latin typeface="Arial" panose="020B0604020202020204" pitchFamily="34" charset="0"/>
                <a:cs typeface="Arial" panose="020B0604020202020204" pitchFamily="34" charset="0"/>
              </a:rPr>
              <a:t> </a:t>
            </a:r>
            <a:r>
              <a:rPr lang="en-US" sz="2000" b="1" spc="-20">
                <a:solidFill>
                  <a:prstClr val="black"/>
                </a:solidFill>
                <a:latin typeface="Arial" panose="020B0604020202020204" pitchFamily="34" charset="0"/>
                <a:cs typeface="Arial" panose="020B0604020202020204" pitchFamily="34" charset="0"/>
              </a:rPr>
              <a:t>mm)</a:t>
            </a:r>
          </a:p>
          <a:p>
            <a:pPr marL="48260" marR="5080" lvl="0" algn="just">
              <a:lnSpc>
                <a:spcPct val="150000"/>
              </a:lnSpc>
              <a:spcBef>
                <a:spcPts val="1240"/>
              </a:spcBef>
            </a:pPr>
            <a:r>
              <a:rPr lang="en-US" sz="2000" b="1" spc="-5">
                <a:solidFill>
                  <a:srgbClr val="FF0000"/>
                </a:solidFill>
                <a:latin typeface="Arial" panose="020B0604020202020204" pitchFamily="34" charset="0"/>
                <a:cs typeface="Arial" panose="020B0604020202020204" pitchFamily="34" charset="0"/>
              </a:rPr>
              <a:t>Strain:</a:t>
            </a:r>
            <a:r>
              <a:rPr lang="en-US" sz="2000" b="1" spc="105">
                <a:solidFill>
                  <a:srgbClr val="FF0000"/>
                </a:solidFill>
                <a:latin typeface="Arial" panose="020B0604020202020204" pitchFamily="34" charset="0"/>
                <a:cs typeface="Arial" panose="020B0604020202020204" pitchFamily="34" charset="0"/>
              </a:rPr>
              <a:t> </a:t>
            </a:r>
            <a:r>
              <a:rPr lang="en-US" sz="2000" b="1" spc="-5">
                <a:solidFill>
                  <a:prstClr val="black"/>
                </a:solidFill>
                <a:latin typeface="Arial" panose="020B0604020202020204" pitchFamily="34" charset="0"/>
                <a:cs typeface="Arial" panose="020B0604020202020204" pitchFamily="34" charset="0"/>
              </a:rPr>
              <a:t>how</a:t>
            </a:r>
            <a:r>
              <a:rPr lang="en-US" sz="2000" b="1" spc="125">
                <a:solidFill>
                  <a:prstClr val="black"/>
                </a:solidFill>
                <a:latin typeface="Arial" panose="020B0604020202020204" pitchFamily="34" charset="0"/>
                <a:cs typeface="Arial" panose="020B0604020202020204" pitchFamily="34" charset="0"/>
              </a:rPr>
              <a:t> </a:t>
            </a:r>
            <a:r>
              <a:rPr lang="en-US" sz="2000" b="1" spc="-10">
                <a:solidFill>
                  <a:prstClr val="black"/>
                </a:solidFill>
                <a:latin typeface="Arial" panose="020B0604020202020204" pitchFamily="34" charset="0"/>
                <a:cs typeface="Arial" panose="020B0604020202020204" pitchFamily="34" charset="0"/>
              </a:rPr>
              <a:t>much</a:t>
            </a:r>
            <a:r>
              <a:rPr lang="en-US" sz="2000" b="1" spc="90">
                <a:solidFill>
                  <a:prstClr val="black"/>
                </a:solidFill>
                <a:latin typeface="Arial" panose="020B0604020202020204" pitchFamily="34" charset="0"/>
                <a:cs typeface="Arial" panose="020B0604020202020204" pitchFamily="34" charset="0"/>
              </a:rPr>
              <a:t> </a:t>
            </a:r>
            <a:r>
              <a:rPr lang="en-US" sz="2000" b="1">
                <a:solidFill>
                  <a:prstClr val="black"/>
                </a:solidFill>
                <a:latin typeface="Arial" panose="020B0604020202020204" pitchFamily="34" charset="0"/>
                <a:cs typeface="Arial" panose="020B0604020202020204" pitchFamily="34" charset="0"/>
              </a:rPr>
              <a:t>the</a:t>
            </a:r>
            <a:r>
              <a:rPr lang="en-US" sz="2000" b="1" spc="105">
                <a:solidFill>
                  <a:prstClr val="black"/>
                </a:solidFill>
                <a:latin typeface="Arial" panose="020B0604020202020204" pitchFamily="34" charset="0"/>
                <a:cs typeface="Arial" panose="020B0604020202020204" pitchFamily="34" charset="0"/>
              </a:rPr>
              <a:t> </a:t>
            </a:r>
            <a:r>
              <a:rPr lang="en-US" sz="2000" b="1" spc="-5">
                <a:solidFill>
                  <a:prstClr val="black"/>
                </a:solidFill>
                <a:latin typeface="Arial" panose="020B0604020202020204" pitchFamily="34" charset="0"/>
                <a:cs typeface="Arial" panose="020B0604020202020204" pitchFamily="34" charset="0"/>
              </a:rPr>
              <a:t>concrete stretches </a:t>
            </a:r>
            <a:r>
              <a:rPr lang="en-US" sz="2000" b="1">
                <a:solidFill>
                  <a:prstClr val="black"/>
                </a:solidFill>
                <a:latin typeface="Arial" panose="020B0604020202020204" pitchFamily="34" charset="0"/>
                <a:cs typeface="Arial" panose="020B0604020202020204" pitchFamily="34" charset="0"/>
              </a:rPr>
              <a:t>or </a:t>
            </a:r>
            <a:r>
              <a:rPr lang="en-US" sz="2000" b="1" spc="-5">
                <a:solidFill>
                  <a:prstClr val="black"/>
                </a:solidFill>
                <a:latin typeface="Arial" panose="020B0604020202020204" pitchFamily="34" charset="0"/>
                <a:cs typeface="Arial" panose="020B0604020202020204" pitchFamily="34" charset="0"/>
              </a:rPr>
              <a:t>co</a:t>
            </a:r>
            <a:r>
              <a:rPr lang="en-US" sz="2000" b="1" spc="-25">
                <a:solidFill>
                  <a:prstClr val="black"/>
                </a:solidFill>
                <a:latin typeface="Arial" panose="020B0604020202020204" pitchFamily="34" charset="0"/>
                <a:cs typeface="Arial" panose="020B0604020202020204" pitchFamily="34" charset="0"/>
              </a:rPr>
              <a:t>m</a:t>
            </a:r>
            <a:r>
              <a:rPr lang="en-US" sz="2000" b="1" spc="-15">
                <a:solidFill>
                  <a:prstClr val="black"/>
                </a:solidFill>
                <a:latin typeface="Arial" panose="020B0604020202020204" pitchFamily="34" charset="0"/>
                <a:cs typeface="Arial" panose="020B0604020202020204" pitchFamily="34" charset="0"/>
              </a:rPr>
              <a:t>p</a:t>
            </a:r>
            <a:r>
              <a:rPr lang="en-US" sz="2000" b="1" spc="5">
                <a:solidFill>
                  <a:prstClr val="black"/>
                </a:solidFill>
                <a:latin typeface="Arial" panose="020B0604020202020204" pitchFamily="34" charset="0"/>
                <a:cs typeface="Arial" panose="020B0604020202020204" pitchFamily="34" charset="0"/>
              </a:rPr>
              <a:t>r</a:t>
            </a:r>
            <a:r>
              <a:rPr lang="en-US" sz="2000" b="1" spc="-5">
                <a:solidFill>
                  <a:prstClr val="black"/>
                </a:solidFill>
                <a:latin typeface="Arial" panose="020B0604020202020204" pitchFamily="34" charset="0"/>
                <a:cs typeface="Arial" panose="020B0604020202020204" pitchFamily="34" charset="0"/>
              </a:rPr>
              <a:t>esses </a:t>
            </a:r>
            <a:r>
              <a:rPr lang="en-US" sz="2000" b="1">
                <a:solidFill>
                  <a:prstClr val="black"/>
                </a:solidFill>
                <a:latin typeface="Arial" panose="020B0604020202020204" pitchFamily="34" charset="0"/>
                <a:cs typeface="Arial" panose="020B0604020202020204" pitchFamily="34" charset="0"/>
              </a:rPr>
              <a:t>(</a:t>
            </a:r>
            <a:r>
              <a:rPr lang="en-US" sz="2000" b="1" spc="-15">
                <a:solidFill>
                  <a:prstClr val="black"/>
                </a:solidFill>
                <a:latin typeface="Arial" panose="020B0604020202020204" pitchFamily="34" charset="0"/>
                <a:cs typeface="Arial" panose="020B0604020202020204" pitchFamily="34" charset="0"/>
              </a:rPr>
              <a:t>d</a:t>
            </a:r>
            <a:r>
              <a:rPr lang="en-US" sz="2000" b="1" spc="5">
                <a:solidFill>
                  <a:prstClr val="black"/>
                </a:solidFill>
                <a:latin typeface="Arial" panose="020B0604020202020204" pitchFamily="34" charset="0"/>
                <a:cs typeface="Arial" panose="020B0604020202020204" pitchFamily="34" charset="0"/>
              </a:rPr>
              <a:t>ef</a:t>
            </a:r>
            <a:r>
              <a:rPr lang="en-US" sz="2000" b="1">
                <a:solidFill>
                  <a:prstClr val="black"/>
                </a:solidFill>
                <a:latin typeface="Arial" panose="020B0604020202020204" pitchFamily="34" charset="0"/>
                <a:cs typeface="Arial" panose="020B0604020202020204" pitchFamily="34" charset="0"/>
              </a:rPr>
              <a:t>o</a:t>
            </a:r>
            <a:r>
              <a:rPr lang="en-US" sz="2000" b="1" spc="10">
                <a:solidFill>
                  <a:prstClr val="black"/>
                </a:solidFill>
                <a:latin typeface="Arial" panose="020B0604020202020204" pitchFamily="34" charset="0"/>
                <a:cs typeface="Arial" panose="020B0604020202020204" pitchFamily="34" charset="0"/>
              </a:rPr>
              <a:t>r</a:t>
            </a:r>
            <a:r>
              <a:rPr lang="en-US" sz="2000" b="1" spc="-30">
                <a:solidFill>
                  <a:prstClr val="black"/>
                </a:solidFill>
                <a:latin typeface="Arial" panose="020B0604020202020204" pitchFamily="34" charset="0"/>
                <a:cs typeface="Arial" panose="020B0604020202020204" pitchFamily="34" charset="0"/>
              </a:rPr>
              <a:t>m</a:t>
            </a:r>
            <a:r>
              <a:rPr lang="en-US" sz="2000" b="1" spc="-5">
                <a:solidFill>
                  <a:prstClr val="black"/>
                </a:solidFill>
                <a:latin typeface="Arial" panose="020B0604020202020204" pitchFamily="34" charset="0"/>
                <a:cs typeface="Arial" panose="020B0604020202020204" pitchFamily="34" charset="0"/>
              </a:rPr>
              <a:t>s) </a:t>
            </a:r>
            <a:r>
              <a:rPr lang="en-US" sz="2000" b="1" spc="25">
                <a:solidFill>
                  <a:prstClr val="black"/>
                </a:solidFill>
                <a:latin typeface="Arial" panose="020B0604020202020204" pitchFamily="34" charset="0"/>
                <a:cs typeface="Arial" panose="020B0604020202020204" pitchFamily="34" charset="0"/>
              </a:rPr>
              <a:t>w</a:t>
            </a:r>
            <a:r>
              <a:rPr lang="en-US" sz="2000" b="1" spc="-15">
                <a:solidFill>
                  <a:prstClr val="black"/>
                </a:solidFill>
                <a:latin typeface="Arial" panose="020B0604020202020204" pitchFamily="34" charset="0"/>
                <a:cs typeface="Arial" panose="020B0604020202020204" pitchFamily="34" charset="0"/>
              </a:rPr>
              <a:t>h</a:t>
            </a:r>
            <a:r>
              <a:rPr lang="en-US" sz="2000" b="1" spc="5">
                <a:solidFill>
                  <a:prstClr val="black"/>
                </a:solidFill>
                <a:latin typeface="Arial" panose="020B0604020202020204" pitchFamily="34" charset="0"/>
                <a:cs typeface="Arial" panose="020B0604020202020204" pitchFamily="34" charset="0"/>
              </a:rPr>
              <a:t>e</a:t>
            </a:r>
            <a:r>
              <a:rPr lang="en-US" sz="2000" b="1">
                <a:solidFill>
                  <a:prstClr val="black"/>
                </a:solidFill>
                <a:latin typeface="Arial" panose="020B0604020202020204" pitchFamily="34" charset="0"/>
                <a:cs typeface="Arial" panose="020B0604020202020204" pitchFamily="34" charset="0"/>
              </a:rPr>
              <a:t>n </a:t>
            </a:r>
            <a:r>
              <a:rPr lang="en-US" sz="2000" b="1" spc="5">
                <a:solidFill>
                  <a:prstClr val="black"/>
                </a:solidFill>
                <a:latin typeface="Arial" panose="020B0604020202020204" pitchFamily="34" charset="0"/>
                <a:cs typeface="Arial" panose="020B0604020202020204" pitchFamily="34" charset="0"/>
              </a:rPr>
              <a:t>c</a:t>
            </a:r>
            <a:r>
              <a:rPr lang="en-US" sz="2000" b="1">
                <a:solidFill>
                  <a:prstClr val="black"/>
                </a:solidFill>
                <a:latin typeface="Arial" panose="020B0604020202020204" pitchFamily="34" charset="0"/>
                <a:cs typeface="Arial" panose="020B0604020202020204" pitchFamily="34" charset="0"/>
              </a:rPr>
              <a:t>ar</a:t>
            </a:r>
            <a:r>
              <a:rPr lang="en-US" sz="2000" b="1" spc="10">
                <a:solidFill>
                  <a:prstClr val="black"/>
                </a:solidFill>
                <a:latin typeface="Arial" panose="020B0604020202020204" pitchFamily="34" charset="0"/>
                <a:cs typeface="Arial" panose="020B0604020202020204" pitchFamily="34" charset="0"/>
              </a:rPr>
              <a:t>r</a:t>
            </a:r>
            <a:r>
              <a:rPr lang="en-US" sz="2000" b="1" spc="5">
                <a:solidFill>
                  <a:prstClr val="black"/>
                </a:solidFill>
                <a:latin typeface="Arial" panose="020B0604020202020204" pitchFamily="34" charset="0"/>
                <a:cs typeface="Arial" panose="020B0604020202020204" pitchFamily="34" charset="0"/>
              </a:rPr>
              <a:t>y</a:t>
            </a:r>
            <a:r>
              <a:rPr lang="en-US" sz="2000" b="1" spc="-5">
                <a:solidFill>
                  <a:prstClr val="black"/>
                </a:solidFill>
                <a:latin typeface="Arial" panose="020B0604020202020204" pitchFamily="34" charset="0"/>
                <a:cs typeface="Arial" panose="020B0604020202020204" pitchFamily="34" charset="0"/>
              </a:rPr>
              <a:t>in</a:t>
            </a:r>
            <a:r>
              <a:rPr lang="en-US" sz="2000" b="1">
                <a:solidFill>
                  <a:prstClr val="black"/>
                </a:solidFill>
                <a:latin typeface="Arial" panose="020B0604020202020204" pitchFamily="34" charset="0"/>
                <a:cs typeface="Arial" panose="020B0604020202020204" pitchFamily="34" charset="0"/>
              </a:rPr>
              <a:t>g	a </a:t>
            </a:r>
            <a:r>
              <a:rPr lang="en-US" sz="2000" b="1" spc="-5">
                <a:solidFill>
                  <a:prstClr val="black"/>
                </a:solidFill>
                <a:latin typeface="Arial" panose="020B0604020202020204" pitchFamily="34" charset="0"/>
                <a:cs typeface="Arial" panose="020B0604020202020204" pitchFamily="34" charset="0"/>
              </a:rPr>
              <a:t>load</a:t>
            </a:r>
            <a:r>
              <a:rPr lang="en-US" sz="2000" b="1" spc="-15">
                <a:solidFill>
                  <a:prstClr val="black"/>
                </a:solidFill>
                <a:latin typeface="Arial" panose="020B0604020202020204" pitchFamily="34" charset="0"/>
                <a:cs typeface="Arial" panose="020B0604020202020204" pitchFamily="34" charset="0"/>
              </a:rPr>
              <a:t> </a:t>
            </a:r>
            <a:r>
              <a:rPr lang="en-US" sz="2000" b="1">
                <a:solidFill>
                  <a:prstClr val="black"/>
                </a:solidFill>
                <a:latin typeface="Arial" panose="020B0604020202020204" pitchFamily="34" charset="0"/>
                <a:cs typeface="Arial" panose="020B0604020202020204" pitchFamily="34" charset="0"/>
              </a:rPr>
              <a:t>(in</a:t>
            </a:r>
            <a:r>
              <a:rPr lang="en-US" sz="2000" b="1" spc="-15">
                <a:solidFill>
                  <a:prstClr val="black"/>
                </a:solidFill>
                <a:latin typeface="Arial" panose="020B0604020202020204" pitchFamily="34" charset="0"/>
                <a:cs typeface="Arial" panose="020B0604020202020204" pitchFamily="34" charset="0"/>
              </a:rPr>
              <a:t> </a:t>
            </a:r>
            <a:r>
              <a:rPr lang="en-US" sz="2000" b="1" spc="-5">
                <a:solidFill>
                  <a:prstClr val="black"/>
                </a:solidFill>
                <a:latin typeface="Arial" panose="020B0604020202020204" pitchFamily="34" charset="0"/>
                <a:cs typeface="Arial" panose="020B0604020202020204" pitchFamily="34" charset="0"/>
              </a:rPr>
              <a:t>inches</a:t>
            </a:r>
            <a:r>
              <a:rPr lang="en-US" sz="2000" b="1" spc="-10">
                <a:solidFill>
                  <a:prstClr val="black"/>
                </a:solidFill>
                <a:latin typeface="Arial" panose="020B0604020202020204" pitchFamily="34" charset="0"/>
                <a:cs typeface="Arial" panose="020B0604020202020204" pitchFamily="34" charset="0"/>
              </a:rPr>
              <a:t> </a:t>
            </a:r>
            <a:r>
              <a:rPr lang="en-US" sz="2000" b="1" spc="-5">
                <a:solidFill>
                  <a:prstClr val="black"/>
                </a:solidFill>
                <a:latin typeface="Arial" panose="020B0604020202020204" pitchFamily="34" charset="0"/>
                <a:cs typeface="Arial" panose="020B0604020202020204" pitchFamily="34" charset="0"/>
              </a:rPr>
              <a:t>per </a:t>
            </a:r>
            <a:r>
              <a:rPr lang="en-US" sz="2000" b="1" spc="-20">
                <a:solidFill>
                  <a:prstClr val="black"/>
                </a:solidFill>
                <a:latin typeface="Arial" panose="020B0604020202020204" pitchFamily="34" charset="0"/>
                <a:cs typeface="Arial" panose="020B0604020202020204" pitchFamily="34" charset="0"/>
              </a:rPr>
              <a:t>mm)</a:t>
            </a:r>
            <a:endParaRPr lang="en-US"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096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4640" y="857397"/>
            <a:ext cx="6527165"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Types of	Concrete Strength</a:t>
            </a:r>
          </a:p>
        </p:txBody>
      </p:sp>
      <p:sp>
        <p:nvSpPr>
          <p:cNvPr id="3" name="object 3"/>
          <p:cNvSpPr txBox="1"/>
          <p:nvPr/>
        </p:nvSpPr>
        <p:spPr>
          <a:xfrm>
            <a:off x="1055440" y="1916832"/>
            <a:ext cx="4133528" cy="4422493"/>
          </a:xfrm>
          <a:prstGeom prst="rect">
            <a:avLst/>
          </a:prstGeom>
        </p:spPr>
        <p:txBody>
          <a:bodyPr vert="horz" wrap="square" lIns="0" tIns="12700" rIns="0" bIns="0" rtlCol="0">
            <a:spAutoFit/>
          </a:bodyPr>
          <a:lstStyle/>
          <a:p>
            <a:pPr marL="298450" indent="-285750">
              <a:lnSpc>
                <a:spcPct val="150000"/>
              </a:lnSpc>
              <a:spcBef>
                <a:spcPts val="1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Compressive</a:t>
            </a:r>
            <a:r>
              <a:rPr sz="2400" b="1" spc="-1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a:p>
            <a:pPr marL="298450" indent="-285750">
              <a:lnSpc>
                <a:spcPct val="150000"/>
              </a:lnSpc>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Tensile</a:t>
            </a:r>
            <a:r>
              <a:rPr sz="2400" b="1" spc="-1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a:p>
            <a:pPr marL="298450" indent="-285750">
              <a:lnSpc>
                <a:spcPct val="150000"/>
              </a:lnSpc>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Shear</a:t>
            </a:r>
            <a:r>
              <a:rPr sz="2400" b="1" spc="-25"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a:p>
            <a:pPr marL="298450" indent="-285750">
              <a:lnSpc>
                <a:spcPct val="150000"/>
              </a:lnSpc>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Bond</a:t>
            </a:r>
            <a:r>
              <a:rPr sz="2400" b="1" spc="-30"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a:p>
            <a:pPr marL="298450" indent="-285750">
              <a:lnSpc>
                <a:spcPct val="150000"/>
              </a:lnSpc>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Impact</a:t>
            </a:r>
            <a:r>
              <a:rPr sz="2400" b="1" spc="-20"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a:p>
            <a:pPr marL="298450" indent="-285750">
              <a:lnSpc>
                <a:spcPct val="150000"/>
              </a:lnSpc>
              <a:spcBef>
                <a:spcPts val="1800"/>
              </a:spcBef>
              <a:buFont typeface="Arial MT"/>
              <a:buChar char="•"/>
              <a:tabLst>
                <a:tab pos="297815" algn="l"/>
                <a:tab pos="298450" algn="l"/>
              </a:tabLst>
            </a:pPr>
            <a:r>
              <a:rPr sz="2400" b="1" spc="-5" dirty="0">
                <a:latin typeface="Arial" panose="020B0604020202020204" pitchFamily="34" charset="0"/>
                <a:cs typeface="Arial" panose="020B0604020202020204" pitchFamily="34" charset="0"/>
              </a:rPr>
              <a:t>Fatigue</a:t>
            </a:r>
            <a:r>
              <a:rPr sz="2400" b="1" spc="-10" dirty="0">
                <a:latin typeface="Arial" panose="020B0604020202020204" pitchFamily="34" charset="0"/>
                <a:cs typeface="Arial" panose="020B0604020202020204" pitchFamily="34" charset="0"/>
              </a:rPr>
              <a:t> </a:t>
            </a:r>
            <a:r>
              <a:rPr sz="2400" b="1" spc="-5" dirty="0">
                <a:latin typeface="Arial" panose="020B0604020202020204" pitchFamily="34" charset="0"/>
                <a:cs typeface="Arial" panose="020B0604020202020204" pitchFamily="34" charset="0"/>
              </a:rPr>
              <a:t>Strength</a:t>
            </a:r>
            <a:endParaRPr sz="2400" dirty="0">
              <a:latin typeface="Arial" panose="020B0604020202020204" pitchFamily="34" charset="0"/>
              <a:cs typeface="Arial" panose="020B0604020202020204" pitchFamily="34" charset="0"/>
            </a:endParaRPr>
          </a:p>
        </p:txBody>
      </p:sp>
      <p:pic>
        <p:nvPicPr>
          <p:cNvPr id="4" name="object 4"/>
          <p:cNvPicPr/>
          <p:nvPr/>
        </p:nvPicPr>
        <p:blipFill>
          <a:blip r:embed="rId2" cstate="print"/>
          <a:stretch>
            <a:fillRect/>
          </a:stretch>
        </p:blipFill>
        <p:spPr>
          <a:xfrm>
            <a:off x="5591944" y="2276872"/>
            <a:ext cx="4451350" cy="3341370"/>
          </a:xfrm>
          <a:prstGeom prst="rect">
            <a:avLst/>
          </a:prstGeom>
        </p:spPr>
      </p:pic>
    </p:spTree>
    <p:extLst>
      <p:ext uri="{BB962C8B-B14F-4D97-AF65-F5344CB8AC3E}">
        <p14:creationId xmlns:p14="http://schemas.microsoft.com/office/powerpoint/2010/main" val="381083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90CC-CF75-4ECB-9D7E-9C584BCBB849}"/>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ASTM C 125-93</a:t>
            </a:r>
            <a:endParaRPr lang="en-IN" dirty="0"/>
          </a:p>
        </p:txBody>
      </p:sp>
      <p:sp>
        <p:nvSpPr>
          <p:cNvPr id="3" name="Content Placeholder 2">
            <a:extLst>
              <a:ext uri="{FF2B5EF4-FFF2-40B4-BE49-F238E27FC236}">
                <a16:creationId xmlns:a16="http://schemas.microsoft.com/office/drawing/2014/main" id="{B36A978F-7445-41C5-9A54-2FFE43306D3E}"/>
              </a:ext>
            </a:extLst>
          </p:cNvPr>
          <p:cNvSpPr>
            <a:spLocks noGrp="1"/>
          </p:cNvSpPr>
          <p:nvPr>
            <p:ph idx="1"/>
          </p:nvPr>
        </p:nvSpPr>
        <p:spPr/>
        <p:txBody>
          <a:bodyPr/>
          <a:lstStyle/>
          <a:p>
            <a:r>
              <a:rPr lang="en-US" sz="2000" dirty="0">
                <a:solidFill>
                  <a:prstClr val="black"/>
                </a:solidFill>
                <a:latin typeface="Arial" panose="020B0604020202020204" pitchFamily="34" charset="0"/>
              </a:rPr>
              <a:t>Workability is the property determining the effort required to manipulate a freshly mixed quantity of concrete with minimum loss of homogeneity</a:t>
            </a:r>
          </a:p>
          <a:p>
            <a:endParaRPr lang="en-IN" dirty="0"/>
          </a:p>
        </p:txBody>
      </p:sp>
    </p:spTree>
    <p:extLst>
      <p:ext uri="{BB962C8B-B14F-4D97-AF65-F5344CB8AC3E}">
        <p14:creationId xmlns:p14="http://schemas.microsoft.com/office/powerpoint/2010/main" val="2797767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rmAutofit/>
          </a:bodyPr>
          <a:lstStyle/>
          <a:p>
            <a:r>
              <a:rPr sz="3600" b="1" dirty="0">
                <a:solidFill>
                  <a:schemeClr val="accent5">
                    <a:lumMod val="50000"/>
                  </a:schemeClr>
                </a:solidFill>
                <a:latin typeface="Arial" panose="020B0604020202020204" pitchFamily="34" charset="0"/>
                <a:cs typeface="Arial" panose="020B0604020202020204" pitchFamily="34" charset="0"/>
              </a:rPr>
              <a:t>Compressive Strength</a:t>
            </a:r>
          </a:p>
        </p:txBody>
      </p:sp>
      <p:sp>
        <p:nvSpPr>
          <p:cNvPr id="11" name="Content Placeholder 10"/>
          <p:cNvSpPr>
            <a:spLocks noGrp="1"/>
          </p:cNvSpPr>
          <p:nvPr>
            <p:ph idx="1"/>
          </p:nvPr>
        </p:nvSpPr>
        <p:spPr>
          <a:xfrm>
            <a:off x="1097280" y="1845734"/>
            <a:ext cx="10058400" cy="4463586"/>
          </a:xfrm>
        </p:spPr>
        <p:txBody>
          <a:bodyPr>
            <a:normAutofit fontScale="92500" lnSpcReduction="10000"/>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compressive strength of concrete is defined as the strength of 28days old specimens tested under monotonic uniaxial compressive load.</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Testing of cylindrical samples with 15cm diameter and 30cm height is standard.</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Cube specimens of 15cm × 15cm × 15 cm are also being  used.</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Normally, the compressive strength of concrete is determined by testing and the tensile strength and modulus of elasticity are expressed in terms of the compressive strength.</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5294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41" y="312123"/>
            <a:ext cx="5034443" cy="48372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Compressive Strength</a:t>
            </a:r>
          </a:p>
        </p:txBody>
      </p:sp>
      <p:grpSp>
        <p:nvGrpSpPr>
          <p:cNvPr id="3" name="object 3"/>
          <p:cNvGrpSpPr/>
          <p:nvPr/>
        </p:nvGrpSpPr>
        <p:grpSpPr>
          <a:xfrm>
            <a:off x="1026652" y="1323403"/>
            <a:ext cx="5152057" cy="3482679"/>
            <a:chOff x="-1155383" y="1389050"/>
            <a:chExt cx="5152057" cy="3482679"/>
          </a:xfrm>
        </p:grpSpPr>
        <p:pic>
          <p:nvPicPr>
            <p:cNvPr id="5" name="object 5"/>
            <p:cNvPicPr/>
            <p:nvPr/>
          </p:nvPicPr>
          <p:blipFill>
            <a:blip r:embed="rId2" cstate="print"/>
            <a:stretch>
              <a:fillRect/>
            </a:stretch>
          </p:blipFill>
          <p:spPr>
            <a:xfrm>
              <a:off x="-1155383" y="1393310"/>
              <a:ext cx="2375758" cy="3478419"/>
            </a:xfrm>
            <a:prstGeom prst="rect">
              <a:avLst/>
            </a:prstGeom>
          </p:spPr>
        </p:pic>
        <p:pic>
          <p:nvPicPr>
            <p:cNvPr id="7" name="object 7"/>
            <p:cNvPicPr/>
            <p:nvPr/>
          </p:nvPicPr>
          <p:blipFill>
            <a:blip r:embed="rId3" cstate="print"/>
            <a:stretch>
              <a:fillRect/>
            </a:stretch>
          </p:blipFill>
          <p:spPr>
            <a:xfrm>
              <a:off x="1493133" y="1389050"/>
              <a:ext cx="2503541" cy="3478419"/>
            </a:xfrm>
            <a:prstGeom prst="rect">
              <a:avLst/>
            </a:prstGeom>
          </p:spPr>
        </p:pic>
      </p:grpSp>
      <p:pic>
        <p:nvPicPr>
          <p:cNvPr id="12" name="object 12"/>
          <p:cNvPicPr/>
          <p:nvPr/>
        </p:nvPicPr>
        <p:blipFill>
          <a:blip r:embed="rId4" cstate="print"/>
          <a:stretch>
            <a:fillRect/>
          </a:stretch>
        </p:blipFill>
        <p:spPr>
          <a:xfrm>
            <a:off x="6312024" y="404664"/>
            <a:ext cx="5544617" cy="5832648"/>
          </a:xfrm>
          <a:prstGeom prst="rect">
            <a:avLst/>
          </a:prstGeom>
        </p:spPr>
      </p:pic>
    </p:spTree>
    <p:extLst>
      <p:ext uri="{BB962C8B-B14F-4D97-AF65-F5344CB8AC3E}">
        <p14:creationId xmlns:p14="http://schemas.microsoft.com/office/powerpoint/2010/main" val="2358721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rmAutofit/>
          </a:bodyPr>
          <a:lstStyle/>
          <a:p>
            <a:r>
              <a:rPr sz="3600" b="1" dirty="0">
                <a:solidFill>
                  <a:schemeClr val="accent5">
                    <a:lumMod val="50000"/>
                  </a:schemeClr>
                </a:solidFill>
                <a:latin typeface="Arial" panose="020B0604020202020204" pitchFamily="34" charset="0"/>
                <a:cs typeface="Arial" panose="020B0604020202020204" pitchFamily="34" charset="0"/>
              </a:rPr>
              <a:t>Compressive Strength</a:t>
            </a:r>
          </a:p>
        </p:txBody>
      </p:sp>
      <p:sp>
        <p:nvSpPr>
          <p:cNvPr id="10" name="Content Placeholder 9"/>
          <p:cNvSpPr>
            <a:spLocks noGrp="1"/>
          </p:cNvSpPr>
          <p:nvPr>
            <p:ph idx="1"/>
          </p:nvPr>
        </p:nvSpPr>
        <p:spPr/>
        <p:txBody>
          <a:bodyPr vert="horz" lIns="0" tIns="45720" rIns="0" bIns="45720" rtlCol="0">
            <a:norm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There are three failure modes for cylinders.</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Under axial compression concrete fails in shear.</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separation of the specimen into columnar pieces by what is known as splitting or columnar fracture.</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Combination of shear and splitting failure.</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576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4"/>
          <p:cNvGrpSpPr/>
          <p:nvPr/>
        </p:nvGrpSpPr>
        <p:grpSpPr>
          <a:xfrm>
            <a:off x="335360" y="546636"/>
            <a:ext cx="7272808" cy="4610556"/>
            <a:chOff x="1291589" y="4038600"/>
            <a:chExt cx="4918710" cy="2485390"/>
          </a:xfrm>
        </p:grpSpPr>
        <p:sp>
          <p:nvSpPr>
            <p:cNvPr id="6" name="object 5"/>
            <p:cNvSpPr/>
            <p:nvPr/>
          </p:nvSpPr>
          <p:spPr>
            <a:xfrm>
              <a:off x="1291589" y="4199889"/>
              <a:ext cx="4758690" cy="2324100"/>
            </a:xfrm>
            <a:custGeom>
              <a:avLst/>
              <a:gdLst/>
              <a:ahLst/>
              <a:cxnLst/>
              <a:rect l="l" t="t" r="r" b="b"/>
              <a:pathLst>
                <a:path w="4758690" h="2324100">
                  <a:moveTo>
                    <a:pt x="4758690" y="0"/>
                  </a:moveTo>
                  <a:lnTo>
                    <a:pt x="0" y="0"/>
                  </a:lnTo>
                  <a:lnTo>
                    <a:pt x="0" y="2324100"/>
                  </a:lnTo>
                  <a:lnTo>
                    <a:pt x="4758690" y="2324100"/>
                  </a:lnTo>
                  <a:lnTo>
                    <a:pt x="4758690" y="0"/>
                  </a:lnTo>
                  <a:close/>
                </a:path>
              </a:pathLst>
            </a:custGeom>
            <a:solidFill>
              <a:srgbClr val="000000">
                <a:alpha val="39999"/>
              </a:srgbClr>
            </a:solidFill>
          </p:spPr>
          <p:txBody>
            <a:bodyPr wrap="square" lIns="0" tIns="0" rIns="0" bIns="0" rtlCol="0"/>
            <a:lstStyle/>
            <a:p>
              <a:endParaRPr/>
            </a:p>
          </p:txBody>
        </p:sp>
        <p:pic>
          <p:nvPicPr>
            <p:cNvPr id="7" name="object 6"/>
            <p:cNvPicPr/>
            <p:nvPr/>
          </p:nvPicPr>
          <p:blipFill>
            <a:blip r:embed="rId2" cstate="print"/>
            <a:stretch>
              <a:fillRect/>
            </a:stretch>
          </p:blipFill>
          <p:spPr>
            <a:xfrm>
              <a:off x="1452879" y="4038600"/>
              <a:ext cx="4757420" cy="2324100"/>
            </a:xfrm>
            <a:prstGeom prst="rect">
              <a:avLst/>
            </a:prstGeom>
          </p:spPr>
        </p:pic>
      </p:grpSp>
      <p:pic>
        <p:nvPicPr>
          <p:cNvPr id="8" name="object 9"/>
          <p:cNvPicPr/>
          <p:nvPr/>
        </p:nvPicPr>
        <p:blipFill>
          <a:blip r:embed="rId3" cstate="print"/>
          <a:stretch>
            <a:fillRect/>
          </a:stretch>
        </p:blipFill>
        <p:spPr>
          <a:xfrm>
            <a:off x="7846652" y="557805"/>
            <a:ext cx="3433924" cy="4599387"/>
          </a:xfrm>
          <a:prstGeom prst="rect">
            <a:avLst/>
          </a:prstGeom>
        </p:spPr>
      </p:pic>
    </p:spTree>
    <p:extLst>
      <p:ext uri="{BB962C8B-B14F-4D97-AF65-F5344CB8AC3E}">
        <p14:creationId xmlns:p14="http://schemas.microsoft.com/office/powerpoint/2010/main" val="1853229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263352" y="1196752"/>
            <a:ext cx="5400600" cy="4104456"/>
          </a:xfrm>
          <a:prstGeom prst="rect">
            <a:avLst/>
          </a:prstGeom>
        </p:spPr>
      </p:pic>
      <p:pic>
        <p:nvPicPr>
          <p:cNvPr id="8" name="object 8"/>
          <p:cNvPicPr/>
          <p:nvPr/>
        </p:nvPicPr>
        <p:blipFill>
          <a:blip r:embed="rId3" cstate="print"/>
          <a:stretch>
            <a:fillRect/>
          </a:stretch>
        </p:blipFill>
        <p:spPr>
          <a:xfrm>
            <a:off x="6240016" y="260648"/>
            <a:ext cx="4464496" cy="5425743"/>
          </a:xfrm>
          <a:prstGeom prst="rect">
            <a:avLst/>
          </a:prstGeom>
        </p:spPr>
      </p:pic>
    </p:spTree>
    <p:extLst>
      <p:ext uri="{BB962C8B-B14F-4D97-AF65-F5344CB8AC3E}">
        <p14:creationId xmlns:p14="http://schemas.microsoft.com/office/powerpoint/2010/main" val="565487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8091" y="548680"/>
            <a:ext cx="10058400"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Tensile Strength</a:t>
            </a:r>
            <a:r>
              <a:rPr lang="en-IN" sz="3600" b="1" dirty="0">
                <a:solidFill>
                  <a:schemeClr val="accent5">
                    <a:lumMod val="50000"/>
                  </a:schemeClr>
                </a:solidFill>
                <a:latin typeface="Arial" panose="020B0604020202020204" pitchFamily="34" charset="0"/>
                <a:cs typeface="Arial" panose="020B0604020202020204" pitchFamily="34" charset="0"/>
              </a:rPr>
              <a:t> </a:t>
            </a:r>
            <a:r>
              <a:rPr sz="3600" b="1" dirty="0">
                <a:solidFill>
                  <a:schemeClr val="accent5">
                    <a:lumMod val="50000"/>
                  </a:schemeClr>
                </a:solidFill>
                <a:latin typeface="Arial" panose="020B0604020202020204" pitchFamily="34" charset="0"/>
                <a:cs typeface="Arial" panose="020B0604020202020204" pitchFamily="34" charset="0"/>
              </a:rPr>
              <a:t>of</a:t>
            </a:r>
            <a:r>
              <a:rPr lang="en-IN" sz="3600" b="1" dirty="0">
                <a:solidFill>
                  <a:schemeClr val="accent5">
                    <a:lumMod val="50000"/>
                  </a:schemeClr>
                </a:solidFill>
                <a:latin typeface="Arial" panose="020B0604020202020204" pitchFamily="34" charset="0"/>
                <a:cs typeface="Arial" panose="020B0604020202020204" pitchFamily="34" charset="0"/>
              </a:rPr>
              <a:t> </a:t>
            </a:r>
            <a:r>
              <a:rPr sz="3600" b="1" dirty="0">
                <a:solidFill>
                  <a:schemeClr val="accent5">
                    <a:lumMod val="50000"/>
                  </a:schemeClr>
                </a:solidFill>
                <a:latin typeface="Arial" panose="020B0604020202020204" pitchFamily="34" charset="0"/>
                <a:cs typeface="Arial" panose="020B0604020202020204" pitchFamily="34" charset="0"/>
              </a:rPr>
              <a:t>Concrete</a:t>
            </a:r>
            <a:r>
              <a:rPr lang="en-IN" sz="3600" b="1" dirty="0">
                <a:solidFill>
                  <a:schemeClr val="accent5">
                    <a:lumMod val="50000"/>
                  </a:schemeClr>
                </a:solidFill>
                <a:latin typeface="Arial" panose="020B0604020202020204" pitchFamily="34" charset="0"/>
                <a:cs typeface="Arial" panose="020B0604020202020204" pitchFamily="34" charset="0"/>
              </a:rPr>
              <a:t>:</a:t>
            </a:r>
            <a:endParaRPr sz="3600" b="1" dirty="0">
              <a:solidFill>
                <a:schemeClr val="accent5">
                  <a:lumMod val="50000"/>
                </a:schemeClr>
              </a:solidFill>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a:xfrm>
            <a:off x="1098091" y="1124744"/>
            <a:ext cx="10058400" cy="4023360"/>
          </a:xfrm>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tensile strength of concrete is much lower than the compressive strength, largely because of the ease with  which cracks can propagate under tensile loads</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The tensile strength of concrete is measured in three ways: </a:t>
            </a:r>
          </a:p>
          <a:p>
            <a:pPr marL="806958" lvl="1" indent="-514350" algn="just">
              <a:lnSpc>
                <a:spcPct val="150000"/>
              </a:lnSpc>
              <a:buClrTx/>
              <a:buFont typeface="+mj-lt"/>
              <a:buAutoNum type="romanUcPeriod"/>
            </a:pPr>
            <a:r>
              <a:rPr lang="en-US" sz="2400" dirty="0">
                <a:solidFill>
                  <a:schemeClr val="tx1"/>
                </a:solidFill>
                <a:latin typeface="Arial" panose="020B0604020202020204" pitchFamily="34" charset="0"/>
                <a:cs typeface="Arial" panose="020B0604020202020204" pitchFamily="34" charset="0"/>
              </a:rPr>
              <a:t>Direct tension, </a:t>
            </a:r>
          </a:p>
          <a:p>
            <a:pPr marL="806958" lvl="1" indent="-514350" algn="just">
              <a:lnSpc>
                <a:spcPct val="150000"/>
              </a:lnSpc>
              <a:buClrTx/>
              <a:buFont typeface="+mj-lt"/>
              <a:buAutoNum type="romanUcPeriod"/>
            </a:pPr>
            <a:r>
              <a:rPr lang="en-US" sz="2400" dirty="0">
                <a:solidFill>
                  <a:schemeClr val="tx1"/>
                </a:solidFill>
                <a:latin typeface="Arial" panose="020B0604020202020204" pitchFamily="34" charset="0"/>
                <a:cs typeface="Arial" panose="020B0604020202020204" pitchFamily="34" charset="0"/>
              </a:rPr>
              <a:t>Splitting  tension, and </a:t>
            </a:r>
          </a:p>
          <a:p>
            <a:pPr marL="806958" lvl="1" indent="-514350" algn="just">
              <a:lnSpc>
                <a:spcPct val="150000"/>
              </a:lnSpc>
              <a:buClrTx/>
              <a:buFont typeface="+mj-lt"/>
              <a:buAutoNum type="romanUcPeriod"/>
            </a:pPr>
            <a:r>
              <a:rPr lang="en-US" sz="2400" dirty="0">
                <a:solidFill>
                  <a:schemeClr val="tx1"/>
                </a:solidFill>
                <a:latin typeface="Arial" panose="020B0604020202020204" pitchFamily="34" charset="0"/>
                <a:cs typeface="Arial" panose="020B0604020202020204" pitchFamily="34" charset="0"/>
              </a:rPr>
              <a:t>Flexural tension</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pic>
        <p:nvPicPr>
          <p:cNvPr id="6" name="object 6"/>
          <p:cNvPicPr/>
          <p:nvPr/>
        </p:nvPicPr>
        <p:blipFill>
          <a:blip r:embed="rId2" cstate="print"/>
          <a:stretch>
            <a:fillRect/>
          </a:stretch>
        </p:blipFill>
        <p:spPr>
          <a:xfrm>
            <a:off x="5735960" y="3501008"/>
            <a:ext cx="4676140" cy="2818130"/>
          </a:xfrm>
          <a:prstGeom prst="rect">
            <a:avLst/>
          </a:prstGeom>
        </p:spPr>
      </p:pic>
    </p:spTree>
    <p:extLst>
      <p:ext uri="{BB962C8B-B14F-4D97-AF65-F5344CB8AC3E}">
        <p14:creationId xmlns:p14="http://schemas.microsoft.com/office/powerpoint/2010/main" val="3004005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Tensile Strength of Concrete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vert="horz" lIns="0" tIns="45720" rIns="0" bIns="45720" rtlCol="0">
            <a:noAutofit/>
          </a:bodyPr>
          <a:lstStyle/>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It is difficult to test concrete in direct (uniaxial) tension because of the problem of gripping the specimen satisfactorily and because there must be no eccentricity of the applied load. Therefore, direct tensile test is not standardized and rarely used.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Modulus of rupture test and splitting test are commonly used to determine the tensile strength of concrete</a:t>
            </a:r>
            <a:endParaRPr lang="en-IN"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91458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rmAutofit/>
          </a:bodyPr>
          <a:lstStyle/>
          <a:p>
            <a:r>
              <a:rPr sz="3600" b="1" dirty="0">
                <a:solidFill>
                  <a:schemeClr val="accent5">
                    <a:lumMod val="50000"/>
                  </a:schemeClr>
                </a:solidFill>
                <a:latin typeface="Arial" panose="020B0604020202020204" pitchFamily="34" charset="0"/>
                <a:cs typeface="Arial" panose="020B0604020202020204" pitchFamily="34" charset="0"/>
              </a:rPr>
              <a:t>Tensile Strength of Concrete</a:t>
            </a:r>
          </a:p>
        </p:txBody>
      </p:sp>
      <p:sp>
        <p:nvSpPr>
          <p:cNvPr id="7" name="Content Placeholder 6"/>
          <p:cNvSpPr>
            <a:spLocks noGrp="1"/>
          </p:cNvSpPr>
          <p:nvPr>
            <p:ph idx="1"/>
          </p:nvPr>
        </p:nvSpPr>
        <p:spPr/>
        <p:txBody>
          <a:bodyPr/>
          <a:lstStyle/>
          <a:p>
            <a:pPr marL="298450" lvl="0" indent="-285750">
              <a:lnSpc>
                <a:spcPct val="100000"/>
              </a:lnSpc>
              <a:spcBef>
                <a:spcPts val="100"/>
              </a:spcBef>
              <a:spcAft>
                <a:spcPts val="0"/>
              </a:spcAft>
              <a:buClrTx/>
              <a:buSzTx/>
              <a:buFont typeface="Arial MT"/>
              <a:buChar char="•"/>
              <a:tabLst>
                <a:tab pos="297815" algn="l"/>
                <a:tab pos="298450" algn="l"/>
              </a:tabLst>
            </a:pPr>
            <a:r>
              <a:rPr lang="en-US" sz="2400" b="1" spc="-5" dirty="0">
                <a:solidFill>
                  <a:prstClr val="black"/>
                </a:solidFill>
                <a:latin typeface="Times New Roman"/>
                <a:cs typeface="Times New Roman"/>
              </a:rPr>
              <a:t>Direct-Tension</a:t>
            </a:r>
            <a:r>
              <a:rPr lang="en-US" sz="2400" b="1" spc="-25" dirty="0">
                <a:solidFill>
                  <a:prstClr val="black"/>
                </a:solidFill>
                <a:latin typeface="Times New Roman"/>
                <a:cs typeface="Times New Roman"/>
              </a:rPr>
              <a:t> </a:t>
            </a:r>
            <a:r>
              <a:rPr lang="en-US" sz="2400" b="1" dirty="0">
                <a:solidFill>
                  <a:prstClr val="black"/>
                </a:solidFill>
                <a:latin typeface="Times New Roman"/>
                <a:cs typeface="Times New Roman"/>
              </a:rPr>
              <a:t>Test</a:t>
            </a:r>
            <a:r>
              <a:rPr lang="en-US" sz="2400" dirty="0">
                <a:solidFill>
                  <a:prstClr val="black"/>
                </a:solidFill>
                <a:latin typeface="Times New Roman"/>
                <a:cs typeface="Times New Roman"/>
              </a:rPr>
              <a:t>:</a:t>
            </a:r>
          </a:p>
          <a:p>
            <a:pPr marL="298450" marR="5080" lvl="0" indent="-285750">
              <a:lnSpc>
                <a:spcPct val="100000"/>
              </a:lnSpc>
              <a:spcBef>
                <a:spcPts val="1810"/>
              </a:spcBef>
              <a:spcAft>
                <a:spcPts val="0"/>
              </a:spcAft>
              <a:buClrTx/>
              <a:buSzTx/>
              <a:buFont typeface="Arial MT"/>
              <a:buChar char="•"/>
              <a:tabLst>
                <a:tab pos="297815" algn="l"/>
                <a:tab pos="298450" algn="l"/>
              </a:tabLst>
            </a:pPr>
            <a:r>
              <a:rPr lang="en-US" sz="2400" dirty="0">
                <a:solidFill>
                  <a:prstClr val="black"/>
                </a:solidFill>
                <a:latin typeface="Times New Roman"/>
                <a:cs typeface="Times New Roman"/>
              </a:rPr>
              <a:t>The </a:t>
            </a:r>
            <a:r>
              <a:rPr lang="en-US" sz="2400" spc="-5" dirty="0">
                <a:solidFill>
                  <a:prstClr val="black"/>
                </a:solidFill>
                <a:latin typeface="Times New Roman"/>
                <a:cs typeface="Times New Roman"/>
              </a:rPr>
              <a:t>most </a:t>
            </a:r>
            <a:r>
              <a:rPr lang="en-US" sz="2400" dirty="0">
                <a:solidFill>
                  <a:prstClr val="black"/>
                </a:solidFill>
                <a:latin typeface="Times New Roman"/>
                <a:cs typeface="Times New Roman"/>
              </a:rPr>
              <a:t>direct </a:t>
            </a:r>
            <a:r>
              <a:rPr lang="en-US" sz="2400" spc="-5" dirty="0">
                <a:solidFill>
                  <a:prstClr val="black"/>
                </a:solidFill>
                <a:latin typeface="Times New Roman"/>
                <a:cs typeface="Times New Roman"/>
              </a:rPr>
              <a:t>way </a:t>
            </a:r>
            <a:r>
              <a:rPr lang="en-US" sz="2400" dirty="0">
                <a:solidFill>
                  <a:prstClr val="black"/>
                </a:solidFill>
                <a:latin typeface="Times New Roman"/>
                <a:cs typeface="Times New Roman"/>
              </a:rPr>
              <a:t>of </a:t>
            </a:r>
            <a:r>
              <a:rPr lang="en-US" sz="2400" spc="-5" dirty="0">
                <a:solidFill>
                  <a:prstClr val="black"/>
                </a:solidFill>
                <a:latin typeface="Times New Roman"/>
                <a:cs typeface="Times New Roman"/>
              </a:rPr>
              <a:t>measuring </a:t>
            </a:r>
            <a:r>
              <a:rPr lang="en-US" sz="2400" dirty="0">
                <a:solidFill>
                  <a:prstClr val="black"/>
                </a:solidFill>
                <a:latin typeface="Times New Roman"/>
                <a:cs typeface="Times New Roman"/>
              </a:rPr>
              <a:t>the tensile </a:t>
            </a:r>
            <a:r>
              <a:rPr lang="en-US" sz="2400" spc="-585" dirty="0">
                <a:solidFill>
                  <a:prstClr val="black"/>
                </a:solidFill>
                <a:latin typeface="Times New Roman"/>
                <a:cs typeface="Times New Roman"/>
              </a:rPr>
              <a:t> </a:t>
            </a:r>
            <a:r>
              <a:rPr lang="en-US" sz="2400" dirty="0">
                <a:solidFill>
                  <a:prstClr val="black"/>
                </a:solidFill>
                <a:latin typeface="Times New Roman"/>
                <a:cs typeface="Times New Roman"/>
              </a:rPr>
              <a:t>strength.</a:t>
            </a:r>
          </a:p>
          <a:p>
            <a:pPr marL="298450" lvl="0" indent="-285750">
              <a:lnSpc>
                <a:spcPct val="100000"/>
              </a:lnSpc>
              <a:spcBef>
                <a:spcPts val="1800"/>
              </a:spcBef>
              <a:spcAft>
                <a:spcPts val="0"/>
              </a:spcAft>
              <a:buClrTx/>
              <a:buSzTx/>
              <a:buFont typeface="Arial MT"/>
              <a:buChar char="•"/>
              <a:tabLst>
                <a:tab pos="297815" algn="l"/>
                <a:tab pos="298450" algn="l"/>
              </a:tabLst>
            </a:pPr>
            <a:r>
              <a:rPr lang="en-US" sz="2400" spc="-5" dirty="0">
                <a:solidFill>
                  <a:prstClr val="black"/>
                </a:solidFill>
                <a:latin typeface="Times New Roman"/>
                <a:cs typeface="Times New Roman"/>
              </a:rPr>
              <a:t>Not</a:t>
            </a:r>
            <a:r>
              <a:rPr lang="en-US" sz="2400" spc="-25" dirty="0">
                <a:solidFill>
                  <a:prstClr val="black"/>
                </a:solidFill>
                <a:latin typeface="Times New Roman"/>
                <a:cs typeface="Times New Roman"/>
              </a:rPr>
              <a:t> </a:t>
            </a:r>
            <a:r>
              <a:rPr lang="en-US" sz="2400" dirty="0">
                <a:solidFill>
                  <a:prstClr val="black"/>
                </a:solidFill>
                <a:latin typeface="Times New Roman"/>
                <a:cs typeface="Times New Roman"/>
              </a:rPr>
              <a:t>a</a:t>
            </a:r>
            <a:r>
              <a:rPr lang="en-US" sz="2400" spc="-20" dirty="0">
                <a:solidFill>
                  <a:prstClr val="black"/>
                </a:solidFill>
                <a:latin typeface="Times New Roman"/>
                <a:cs typeface="Times New Roman"/>
              </a:rPr>
              <a:t> </a:t>
            </a:r>
            <a:r>
              <a:rPr lang="en-US" sz="2400" dirty="0">
                <a:solidFill>
                  <a:prstClr val="black"/>
                </a:solidFill>
                <a:latin typeface="Times New Roman"/>
                <a:cs typeface="Times New Roman"/>
              </a:rPr>
              <a:t>practical</a:t>
            </a:r>
            <a:r>
              <a:rPr lang="en-US" sz="2400" spc="-20" dirty="0">
                <a:solidFill>
                  <a:prstClr val="black"/>
                </a:solidFill>
                <a:latin typeface="Times New Roman"/>
                <a:cs typeface="Times New Roman"/>
              </a:rPr>
              <a:t> </a:t>
            </a:r>
            <a:r>
              <a:rPr lang="en-US" sz="2400" dirty="0">
                <a:solidFill>
                  <a:prstClr val="black"/>
                </a:solidFill>
                <a:latin typeface="Times New Roman"/>
                <a:cs typeface="Times New Roman"/>
              </a:rPr>
              <a:t>test.</a:t>
            </a:r>
          </a:p>
          <a:p>
            <a:endParaRPr lang="en-IN" dirty="0"/>
          </a:p>
        </p:txBody>
      </p:sp>
      <p:pic>
        <p:nvPicPr>
          <p:cNvPr id="6" name="object 6"/>
          <p:cNvPicPr/>
          <p:nvPr/>
        </p:nvPicPr>
        <p:blipFill>
          <a:blip r:embed="rId2" cstate="print"/>
          <a:stretch>
            <a:fillRect/>
          </a:stretch>
        </p:blipFill>
        <p:spPr>
          <a:xfrm>
            <a:off x="5231904" y="3495832"/>
            <a:ext cx="6172200" cy="2494280"/>
          </a:xfrm>
          <a:prstGeom prst="rect">
            <a:avLst/>
          </a:prstGeom>
        </p:spPr>
      </p:pic>
    </p:spTree>
    <p:extLst>
      <p:ext uri="{BB962C8B-B14F-4D97-AF65-F5344CB8AC3E}">
        <p14:creationId xmlns:p14="http://schemas.microsoft.com/office/powerpoint/2010/main" val="36170825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10058400"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Tensile Strength of Concrete</a:t>
            </a:r>
            <a:endParaRPr sz="3600" b="1">
              <a:solidFill>
                <a:schemeClr val="accent5">
                  <a:lumMod val="50000"/>
                </a:schemeClr>
              </a:solidFill>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119336" y="3068960"/>
            <a:ext cx="2880320" cy="648072"/>
          </a:xfrm>
        </p:spPr>
        <p:txBody>
          <a:bodyPr/>
          <a:lstStyle/>
          <a:p>
            <a:pPr marL="12700" lvl="0" indent="0">
              <a:lnSpc>
                <a:spcPct val="100000"/>
              </a:lnSpc>
              <a:spcBef>
                <a:spcPts val="100"/>
              </a:spcBef>
              <a:spcAft>
                <a:spcPts val="0"/>
              </a:spcAft>
              <a:buClrTx/>
              <a:buSzTx/>
              <a:buNone/>
            </a:pPr>
            <a:r>
              <a:rPr lang="en-IN" sz="2600" b="1" spc="-5" dirty="0">
                <a:solidFill>
                  <a:prstClr val="black"/>
                </a:solidFill>
                <a:latin typeface="Times New Roman"/>
                <a:cs typeface="Times New Roman"/>
              </a:rPr>
              <a:t>Split-Cylinder</a:t>
            </a:r>
            <a:r>
              <a:rPr lang="en-IN" sz="2600" b="1" spc="-50" dirty="0">
                <a:solidFill>
                  <a:prstClr val="black"/>
                </a:solidFill>
                <a:latin typeface="Times New Roman"/>
                <a:cs typeface="Times New Roman"/>
              </a:rPr>
              <a:t> </a:t>
            </a:r>
            <a:r>
              <a:rPr lang="en-IN" sz="2600" b="1" spc="-5" dirty="0">
                <a:solidFill>
                  <a:prstClr val="black"/>
                </a:solidFill>
                <a:latin typeface="Times New Roman"/>
                <a:cs typeface="Times New Roman"/>
              </a:rPr>
              <a:t>Test:</a:t>
            </a:r>
            <a:endParaRPr lang="en-IN" sz="2600" dirty="0">
              <a:solidFill>
                <a:prstClr val="black"/>
              </a:solidFill>
              <a:latin typeface="Times New Roman"/>
              <a:cs typeface="Times New Roman"/>
            </a:endParaRPr>
          </a:p>
          <a:p>
            <a:endParaRPr lang="en-IN" dirty="0"/>
          </a:p>
        </p:txBody>
      </p:sp>
      <p:sp>
        <p:nvSpPr>
          <p:cNvPr id="3" name="object 3"/>
          <p:cNvSpPr txBox="1"/>
          <p:nvPr/>
        </p:nvSpPr>
        <p:spPr>
          <a:xfrm>
            <a:off x="2438401" y="1492250"/>
            <a:ext cx="141605" cy="421640"/>
          </a:xfrm>
          <a:prstGeom prst="rect">
            <a:avLst/>
          </a:prstGeom>
        </p:spPr>
        <p:txBody>
          <a:bodyPr vert="horz" wrap="square" lIns="0" tIns="12700" rIns="0" bIns="0" rtlCol="0">
            <a:spAutoFit/>
          </a:bodyPr>
          <a:lstStyle/>
          <a:p>
            <a:pPr marL="12700">
              <a:spcBef>
                <a:spcPts val="100"/>
              </a:spcBef>
            </a:pPr>
            <a:r>
              <a:rPr sz="2600" dirty="0">
                <a:latin typeface="Arial MT"/>
                <a:cs typeface="Arial MT"/>
              </a:rPr>
              <a:t>•</a:t>
            </a:r>
            <a:endParaRPr sz="2600">
              <a:latin typeface="Arial MT"/>
              <a:cs typeface="Arial MT"/>
            </a:endParaRPr>
          </a:p>
        </p:txBody>
      </p:sp>
      <p:pic>
        <p:nvPicPr>
          <p:cNvPr id="7" name="object 7"/>
          <p:cNvPicPr/>
          <p:nvPr/>
        </p:nvPicPr>
        <p:blipFill>
          <a:blip r:embed="rId2" cstate="print"/>
          <a:stretch>
            <a:fillRect/>
          </a:stretch>
        </p:blipFill>
        <p:spPr>
          <a:xfrm>
            <a:off x="2999656" y="1737360"/>
            <a:ext cx="8691011" cy="4571960"/>
          </a:xfrm>
          <a:prstGeom prst="rect">
            <a:avLst/>
          </a:prstGeom>
        </p:spPr>
      </p:pic>
    </p:spTree>
    <p:extLst>
      <p:ext uri="{BB962C8B-B14F-4D97-AF65-F5344CB8AC3E}">
        <p14:creationId xmlns:p14="http://schemas.microsoft.com/office/powerpoint/2010/main" val="554254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0" y="2314824"/>
            <a:ext cx="4779981" cy="1542590"/>
          </a:xfrm>
          <a:prstGeom prst="rect">
            <a:avLst/>
          </a:prstGeom>
        </p:spPr>
        <p:txBody>
          <a:bodyPr vert="horz" lIns="91440" tIns="45720" rIns="91440" bIns="45720" rtlCol="0" anchor="b">
            <a:normAutofit/>
          </a:bodyPr>
          <a:lstStyle>
            <a:lvl1pPr>
              <a:lnSpc>
                <a:spcPct val="85000"/>
              </a:lnSpc>
              <a:spcBef>
                <a:spcPct val="0"/>
              </a:spcBef>
              <a:buNone/>
              <a:defRPr sz="3600" b="1" spc="-50" baseline="0">
                <a:solidFill>
                  <a:schemeClr val="accent5">
                    <a:lumMod val="50000"/>
                  </a:schemeClr>
                </a:solidFill>
                <a:latin typeface="Arial" panose="020B0604020202020204" pitchFamily="34" charset="0"/>
                <a:ea typeface="+mj-ea"/>
                <a:cs typeface="Arial" panose="020B0604020202020204" pitchFamily="34" charset="0"/>
              </a:defRPr>
            </a:lvl1pPr>
          </a:lstStyle>
          <a:p>
            <a:r>
              <a:rPr dirty="0"/>
              <a:t>Split Cylinder Test</a:t>
            </a:r>
          </a:p>
        </p:txBody>
      </p:sp>
      <p:pic>
        <p:nvPicPr>
          <p:cNvPr id="6" name="object 6"/>
          <p:cNvPicPr/>
          <p:nvPr/>
        </p:nvPicPr>
        <p:blipFill rotWithShape="1">
          <a:blip r:embed="rId2" cstate="print"/>
          <a:srcRect r="18731" b="22550"/>
          <a:stretch/>
        </p:blipFill>
        <p:spPr>
          <a:xfrm rot="21205138">
            <a:off x="8268920" y="1890002"/>
            <a:ext cx="3625968" cy="4136674"/>
          </a:xfrm>
          <a:prstGeom prst="rect">
            <a:avLst/>
          </a:prstGeom>
        </p:spPr>
      </p:pic>
      <p:pic>
        <p:nvPicPr>
          <p:cNvPr id="9" name="object 9"/>
          <p:cNvPicPr/>
          <p:nvPr/>
        </p:nvPicPr>
        <p:blipFill rotWithShape="1">
          <a:blip r:embed="rId3" cstate="print"/>
          <a:srcRect r="14446" b="30744"/>
          <a:stretch/>
        </p:blipFill>
        <p:spPr>
          <a:xfrm rot="342509">
            <a:off x="3916350" y="1933698"/>
            <a:ext cx="4191565" cy="4162356"/>
          </a:xfrm>
          <a:prstGeom prst="rect">
            <a:avLst/>
          </a:prstGeom>
        </p:spPr>
      </p:pic>
    </p:spTree>
    <p:extLst>
      <p:ext uri="{BB962C8B-B14F-4D97-AF65-F5344CB8AC3E}">
        <p14:creationId xmlns:p14="http://schemas.microsoft.com/office/powerpoint/2010/main" val="1315287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A984A-C81C-4F20-8991-2D065F3FB4D4}"/>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American Concrete Institute (ACI) Standard 116R-90 (ACI 1990b)</a:t>
            </a:r>
            <a:endParaRPr lang="en-IN" dirty="0"/>
          </a:p>
        </p:txBody>
      </p:sp>
      <p:sp>
        <p:nvSpPr>
          <p:cNvPr id="3" name="Content Placeholder 2">
            <a:extLst>
              <a:ext uri="{FF2B5EF4-FFF2-40B4-BE49-F238E27FC236}">
                <a16:creationId xmlns:a16="http://schemas.microsoft.com/office/drawing/2014/main" id="{BF912760-2796-4218-AE0C-0C67A6593F1E}"/>
              </a:ext>
            </a:extLst>
          </p:cNvPr>
          <p:cNvSpPr>
            <a:spLocks noGrp="1"/>
          </p:cNvSpPr>
          <p:nvPr>
            <p:ph idx="1"/>
          </p:nvPr>
        </p:nvSpPr>
        <p:spPr/>
        <p:txBody>
          <a:bodyPr/>
          <a:lstStyle/>
          <a:p>
            <a:r>
              <a:rPr lang="en-US" sz="2000" dirty="0">
                <a:solidFill>
                  <a:prstClr val="black"/>
                </a:solidFill>
                <a:latin typeface="Arial" panose="020B0604020202020204" pitchFamily="34" charset="0"/>
              </a:rPr>
              <a:t>Workability is that property of freshly mixed concrete or mortar which determines the ease and homogeneity with which it can be mixed, placed, consolidated and finished</a:t>
            </a:r>
          </a:p>
          <a:p>
            <a:endParaRPr lang="en-IN" dirty="0"/>
          </a:p>
        </p:txBody>
      </p:sp>
    </p:spTree>
    <p:extLst>
      <p:ext uri="{BB962C8B-B14F-4D97-AF65-F5344CB8AC3E}">
        <p14:creationId xmlns:p14="http://schemas.microsoft.com/office/powerpoint/2010/main" val="1645611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10058400"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Tensile Strength of Concrete</a:t>
            </a:r>
          </a:p>
        </p:txBody>
      </p:sp>
      <p:sp>
        <p:nvSpPr>
          <p:cNvPr id="10" name="Content Placeholder 9"/>
          <p:cNvSpPr>
            <a:spLocks noGrp="1"/>
          </p:cNvSpPr>
          <p:nvPr>
            <p:ph idx="1"/>
          </p:nvPr>
        </p:nvSpPr>
        <p:spPr>
          <a:xfrm>
            <a:off x="1271464" y="1713290"/>
            <a:ext cx="10058400" cy="4023360"/>
          </a:xfrm>
        </p:spPr>
        <p:txBody>
          <a:bodyPr vert="horz" lIns="0" tIns="45720" rIns="0" bIns="45720" rtlCol="0">
            <a:noAutofit/>
          </a:bodyPr>
          <a:lstStyle/>
          <a:p>
            <a:pPr marL="0" indent="0" algn="just">
              <a:lnSpc>
                <a:spcPct val="150000"/>
              </a:lnSpc>
              <a:buClrTx/>
              <a:buNone/>
            </a:pPr>
            <a:r>
              <a:rPr lang="en-US" sz="2400" b="1" dirty="0">
                <a:solidFill>
                  <a:schemeClr val="tx1"/>
                </a:solidFill>
                <a:latin typeface="Arial" panose="020B0604020202020204" pitchFamily="34" charset="0"/>
                <a:cs typeface="Arial" panose="020B0604020202020204" pitchFamily="34" charset="0"/>
              </a:rPr>
              <a:t>Modulus of Rupture Test:</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Four-point bending (two-point loading)  </a:t>
            </a:r>
          </a:p>
          <a:p>
            <a:pPr marL="457200" indent="-457200" algn="just">
              <a:lnSpc>
                <a:spcPct val="150000"/>
              </a:lnSpc>
              <a:buClrTx/>
              <a:buFont typeface="+mj-lt"/>
              <a:buAutoNum type="arabicPeriod"/>
            </a:pPr>
            <a:r>
              <a:rPr lang="en-US" sz="2400" dirty="0">
                <a:solidFill>
                  <a:schemeClr val="tx1"/>
                </a:solidFill>
                <a:latin typeface="Arial" panose="020B0604020202020204" pitchFamily="34" charset="0"/>
                <a:cs typeface="Arial" panose="020B0604020202020204" pitchFamily="34" charset="0"/>
              </a:rPr>
              <a:t>Three-point bending (third point loading)</a:t>
            </a:r>
          </a:p>
          <a:p>
            <a:pPr marL="457200" indent="-457200" algn="just">
              <a:lnSpc>
                <a:spcPct val="150000"/>
              </a:lnSpc>
              <a:buClrTx/>
              <a:buFont typeface="+mj-lt"/>
              <a:buAutoNum type="arabicPeriod"/>
            </a:pPr>
            <a:endParaRPr lang="en-IN" sz="2400" dirty="0">
              <a:solidFill>
                <a:schemeClr val="tx1"/>
              </a:solidFill>
              <a:latin typeface="Arial" panose="020B0604020202020204" pitchFamily="34" charset="0"/>
              <a:cs typeface="Arial" panose="020B0604020202020204" pitchFamily="34" charset="0"/>
            </a:endParaRPr>
          </a:p>
        </p:txBody>
      </p:sp>
      <p:pic>
        <p:nvPicPr>
          <p:cNvPr id="6" name="object 6"/>
          <p:cNvPicPr/>
          <p:nvPr/>
        </p:nvPicPr>
        <p:blipFill>
          <a:blip r:embed="rId2" cstate="print"/>
          <a:stretch>
            <a:fillRect/>
          </a:stretch>
        </p:blipFill>
        <p:spPr>
          <a:xfrm>
            <a:off x="4223792" y="3758709"/>
            <a:ext cx="7658100" cy="2590800"/>
          </a:xfrm>
          <a:prstGeom prst="rect">
            <a:avLst/>
          </a:prstGeom>
        </p:spPr>
      </p:pic>
      <p:pic>
        <p:nvPicPr>
          <p:cNvPr id="9" name="object 9"/>
          <p:cNvPicPr/>
          <p:nvPr/>
        </p:nvPicPr>
        <p:blipFill>
          <a:blip r:embed="rId3" cstate="print"/>
          <a:stretch>
            <a:fillRect/>
          </a:stretch>
        </p:blipFill>
        <p:spPr>
          <a:xfrm>
            <a:off x="8256240" y="951058"/>
            <a:ext cx="3247808" cy="1572604"/>
          </a:xfrm>
          <a:prstGeom prst="rect">
            <a:avLst/>
          </a:prstGeom>
        </p:spPr>
      </p:pic>
    </p:spTree>
    <p:extLst>
      <p:ext uri="{BB962C8B-B14F-4D97-AF65-F5344CB8AC3E}">
        <p14:creationId xmlns:p14="http://schemas.microsoft.com/office/powerpoint/2010/main" val="711715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16" y="537238"/>
            <a:ext cx="10850488" cy="1121134"/>
          </a:xfrm>
          <a:prstGeom prst="rect">
            <a:avLst/>
          </a:prstGeom>
        </p:spPr>
        <p:txBody>
          <a:bodyPr vert="horz" lIns="91440" tIns="45720" rIns="91440" bIns="45720" rtlCol="0" anchor="b">
            <a:noAutofit/>
          </a:bodyPr>
          <a:lstStyle/>
          <a:p>
            <a:pPr algn="ctr"/>
            <a:r>
              <a:rPr sz="3200" b="1" dirty="0">
                <a:solidFill>
                  <a:schemeClr val="accent5">
                    <a:lumMod val="50000"/>
                  </a:schemeClr>
                </a:solidFill>
                <a:latin typeface="Arial" panose="020B0604020202020204" pitchFamily="34" charset="0"/>
                <a:cs typeface="Arial" panose="020B0604020202020204" pitchFamily="34" charset="0"/>
              </a:rPr>
              <a:t>Relationship Between Compressive and Tensile Strength of Concrete</a:t>
            </a:r>
          </a:p>
        </p:txBody>
      </p:sp>
      <p:sp>
        <p:nvSpPr>
          <p:cNvPr id="3" name="object 3"/>
          <p:cNvSpPr txBox="1"/>
          <p:nvPr/>
        </p:nvSpPr>
        <p:spPr>
          <a:xfrm>
            <a:off x="839416" y="2357442"/>
            <a:ext cx="10153128" cy="2893869"/>
          </a:xfrm>
          <a:prstGeom prst="rect">
            <a:avLst/>
          </a:prstGeom>
        </p:spPr>
        <p:txBody>
          <a:bodyPr vert="horz" wrap="square" lIns="0" tIns="12700" rIns="0" bIns="0" rtlCol="0">
            <a:spAutoFit/>
          </a:bodyPr>
          <a:lstStyle/>
          <a:p>
            <a:pPr marL="457200" marR="5080" indent="-457200" algn="just">
              <a:lnSpc>
                <a:spcPct val="150000"/>
              </a:lnSpc>
              <a:spcBef>
                <a:spcPts val="1200"/>
              </a:spcBef>
              <a:spcAft>
                <a:spcPts val="200"/>
              </a:spcAft>
              <a:buSzPct val="100000"/>
              <a:buFont typeface="+mj-lt"/>
              <a:buAutoNum type="arabicPeriod"/>
              <a:tabLst>
                <a:tab pos="298450" algn="l"/>
              </a:tabLst>
            </a:pPr>
            <a:r>
              <a:rPr sz="2400" dirty="0">
                <a:latin typeface="Arial" panose="020B0604020202020204" pitchFamily="34" charset="0"/>
                <a:cs typeface="Arial" panose="020B0604020202020204" pitchFamily="34" charset="0"/>
              </a:rPr>
              <a:t>Tensile strength of concrete is proportional to the square</a:t>
            </a:r>
            <a:r>
              <a:rPr lang="en-IN" sz="2400" dirty="0">
                <a:latin typeface="Arial" panose="020B0604020202020204" pitchFamily="34" charset="0"/>
                <a:cs typeface="Arial" panose="020B0604020202020204" pitchFamily="34" charset="0"/>
              </a:rPr>
              <a:t>root</a:t>
            </a:r>
            <a:r>
              <a:rPr sz="2400" dirty="0">
                <a:latin typeface="Arial" panose="020B0604020202020204" pitchFamily="34" charset="0"/>
                <a:cs typeface="Arial" panose="020B0604020202020204" pitchFamily="34" charset="0"/>
              </a:rPr>
              <a:t> of the compressive strength.</a:t>
            </a:r>
          </a:p>
          <a:p>
            <a:pPr marL="457200" marR="5080" indent="-457200" algn="just">
              <a:lnSpc>
                <a:spcPct val="150000"/>
              </a:lnSpc>
              <a:spcBef>
                <a:spcPts val="1200"/>
              </a:spcBef>
              <a:spcAft>
                <a:spcPts val="200"/>
              </a:spcAft>
              <a:buSzPct val="100000"/>
              <a:buFont typeface="+mj-lt"/>
              <a:buAutoNum type="arabicPeriod"/>
              <a:tabLst>
                <a:tab pos="298450" algn="l"/>
              </a:tabLst>
            </a:pPr>
            <a:r>
              <a:rPr sz="2400" dirty="0">
                <a:latin typeface="Arial" panose="020B0604020202020204" pitchFamily="34" charset="0"/>
                <a:cs typeface="Arial" panose="020B0604020202020204" pitchFamily="34" charset="0"/>
              </a:rPr>
              <a:t>The proportionality constant depends on many factors, such as the concrete strength and the test method used to determine the tensile strength.</a:t>
            </a:r>
          </a:p>
        </p:txBody>
      </p:sp>
    </p:spTree>
    <p:extLst>
      <p:ext uri="{BB962C8B-B14F-4D97-AF65-F5344CB8AC3E}">
        <p14:creationId xmlns:p14="http://schemas.microsoft.com/office/powerpoint/2010/main" val="4240334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rmAutofit/>
          </a:bodyPr>
          <a:lstStyle/>
          <a:p>
            <a:r>
              <a:rPr sz="3600" b="1" dirty="0">
                <a:solidFill>
                  <a:schemeClr val="accent5">
                    <a:lumMod val="50000"/>
                  </a:schemeClr>
                </a:solidFill>
                <a:latin typeface="Arial" panose="020B0604020202020204" pitchFamily="34" charset="0"/>
                <a:cs typeface="Arial" panose="020B0604020202020204" pitchFamily="34" charset="0"/>
              </a:rPr>
              <a:t>Concrete Strength</a:t>
            </a:r>
          </a:p>
        </p:txBody>
      </p:sp>
      <p:sp>
        <p:nvSpPr>
          <p:cNvPr id="4" name="Content Placeholder 3"/>
          <p:cNvSpPr>
            <a:spLocks noGrp="1"/>
          </p:cNvSpPr>
          <p:nvPr>
            <p:ph idx="1"/>
          </p:nvPr>
        </p:nvSpPr>
        <p:spPr>
          <a:xfrm>
            <a:off x="1097280" y="1845734"/>
            <a:ext cx="10058400" cy="1785874"/>
          </a:xfrm>
        </p:spPr>
        <p:txBody>
          <a:bodyPr vert="horz" wrap="square" lIns="0" tIns="12700" rIns="0" bIns="0" rtlCol="0">
            <a:spAutoFit/>
          </a:bodyPr>
          <a:lstStyle/>
          <a:p>
            <a:pPr marL="0" marR="5080" indent="0" algn="just">
              <a:lnSpc>
                <a:spcPct val="150000"/>
              </a:lnSpc>
              <a:buClrTx/>
              <a:buNone/>
              <a:tabLst>
                <a:tab pos="298450" algn="l"/>
              </a:tabLst>
            </a:pPr>
            <a:r>
              <a:rPr lang="en-US" sz="2400" b="1" dirty="0">
                <a:solidFill>
                  <a:schemeClr val="tx1"/>
                </a:solidFill>
                <a:latin typeface="Arial" panose="020B0604020202020204" pitchFamily="34" charset="0"/>
                <a:cs typeface="Arial" panose="020B0604020202020204" pitchFamily="34" charset="0"/>
              </a:rPr>
              <a:t>Shear Strength</a:t>
            </a:r>
          </a:p>
          <a:p>
            <a:pPr marL="457200" marR="5080" indent="-457200" algn="just">
              <a:lnSpc>
                <a:spcPct val="150000"/>
              </a:lnSpc>
              <a:buClrTx/>
              <a:buFont typeface="+mj-lt"/>
              <a:buAutoNum type="arabicPeriod"/>
              <a:tabLst>
                <a:tab pos="298450" algn="l"/>
              </a:tabLst>
            </a:pPr>
            <a:r>
              <a:rPr lang="en-US" sz="2400" dirty="0">
                <a:solidFill>
                  <a:schemeClr val="tx1"/>
                </a:solidFill>
                <a:latin typeface="Arial" panose="020B0604020202020204" pitchFamily="34" charset="0"/>
                <a:cs typeface="Arial" panose="020B0604020202020204" pitchFamily="34" charset="0"/>
              </a:rPr>
              <a:t>Shear strength of concrete is taken approximately equal to 20 % its compressive strength</a:t>
            </a:r>
          </a:p>
        </p:txBody>
      </p:sp>
    </p:spTree>
    <p:extLst>
      <p:ext uri="{BB962C8B-B14F-4D97-AF65-F5344CB8AC3E}">
        <p14:creationId xmlns:p14="http://schemas.microsoft.com/office/powerpoint/2010/main" val="1449368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10058400"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Shear Strength</a:t>
            </a:r>
          </a:p>
        </p:txBody>
      </p:sp>
      <p:pic>
        <p:nvPicPr>
          <p:cNvPr id="3" name="object 3"/>
          <p:cNvPicPr/>
          <p:nvPr/>
        </p:nvPicPr>
        <p:blipFill>
          <a:blip r:embed="rId2" cstate="print"/>
          <a:stretch>
            <a:fillRect/>
          </a:stretch>
        </p:blipFill>
        <p:spPr>
          <a:xfrm>
            <a:off x="839416" y="1845734"/>
            <a:ext cx="4824536" cy="4391578"/>
          </a:xfrm>
          <a:prstGeom prst="rect">
            <a:avLst/>
          </a:prstGeom>
        </p:spPr>
      </p:pic>
      <p:pic>
        <p:nvPicPr>
          <p:cNvPr id="4" name="object 4"/>
          <p:cNvPicPr/>
          <p:nvPr/>
        </p:nvPicPr>
        <p:blipFill>
          <a:blip r:embed="rId3" cstate="print"/>
          <a:stretch>
            <a:fillRect/>
          </a:stretch>
        </p:blipFill>
        <p:spPr>
          <a:xfrm>
            <a:off x="6096000" y="1876430"/>
            <a:ext cx="5688632" cy="4216866"/>
          </a:xfrm>
          <a:prstGeom prst="rect">
            <a:avLst/>
          </a:prstGeom>
        </p:spPr>
      </p:pic>
    </p:spTree>
    <p:extLst>
      <p:ext uri="{BB962C8B-B14F-4D97-AF65-F5344CB8AC3E}">
        <p14:creationId xmlns:p14="http://schemas.microsoft.com/office/powerpoint/2010/main" val="1269792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marR="5080" lvl="0" indent="0" algn="just">
              <a:lnSpc>
                <a:spcPct val="150000"/>
              </a:lnSpc>
              <a:buClrTx/>
              <a:buNone/>
              <a:tabLst>
                <a:tab pos="298450" algn="l"/>
              </a:tabLst>
            </a:pPr>
            <a:r>
              <a:rPr lang="en-US" sz="2400" b="1" dirty="0">
                <a:solidFill>
                  <a:prstClr val="black"/>
                </a:solidFill>
                <a:latin typeface="Arial" panose="020B0604020202020204" pitchFamily="34" charset="0"/>
                <a:cs typeface="Arial" panose="020B0604020202020204" pitchFamily="34" charset="0"/>
              </a:rPr>
              <a:t>Bond Strength:</a:t>
            </a:r>
          </a:p>
          <a:p>
            <a:pPr marL="457200" marR="5080" lvl="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strength of bond between steel reinforcement and concrete is called as bond strength of concrete</a:t>
            </a:r>
          </a:p>
          <a:p>
            <a:pPr marL="457200" marR="5080" lvl="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Bond strength develops primarily due to friction and  adhesion between steel reinforcement and concrete</a:t>
            </a:r>
          </a:p>
          <a:p>
            <a:pPr marL="457200" marR="5080" lvl="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In general, bond strength is approximately proportional to  compressive strength of concrete up to about 20MPa</a:t>
            </a:r>
          </a:p>
          <a:p>
            <a:pPr marL="457200" marR="5080" lvl="0" indent="-457200" algn="just">
              <a:lnSpc>
                <a:spcPct val="150000"/>
              </a:lnSpc>
              <a:buClrTx/>
              <a:buFont typeface="+mj-lt"/>
              <a:buAutoNum type="arabicPeriod"/>
              <a:tabLst>
                <a:tab pos="298450" algn="l"/>
              </a:tabLst>
            </a:pPr>
            <a:endParaRPr lang="en-IN" sz="2400" dirty="0">
              <a:solidFill>
                <a:prstClr val="black"/>
              </a:solidFill>
              <a:latin typeface="Arial" panose="020B0604020202020204" pitchFamily="34" charset="0"/>
              <a:cs typeface="Arial" panose="020B0604020202020204" pitchFamily="34" charset="0"/>
            </a:endParaRPr>
          </a:p>
          <a:p>
            <a:endParaRPr lang="en-IN" sz="2400" dirty="0"/>
          </a:p>
        </p:txBody>
      </p:sp>
    </p:spTree>
    <p:extLst>
      <p:ext uri="{BB962C8B-B14F-4D97-AF65-F5344CB8AC3E}">
        <p14:creationId xmlns:p14="http://schemas.microsoft.com/office/powerpoint/2010/main" val="4097320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7448" y="1039008"/>
            <a:ext cx="3823335" cy="483722"/>
          </a:xfrm>
          <a:prstGeom prst="rect">
            <a:avLst/>
          </a:prstGeom>
        </p:spPr>
        <p:txBody>
          <a:bodyPr vert="horz" lIns="91440" tIns="45720" rIns="91440" bIns="45720" rtlCol="0" anchor="b">
            <a:normAutofit fontScale="90000"/>
          </a:bodyPr>
          <a:lstStyle/>
          <a:p>
            <a:r>
              <a:rPr sz="3600" b="1" dirty="0">
                <a:solidFill>
                  <a:schemeClr val="accent5">
                    <a:lumMod val="50000"/>
                  </a:schemeClr>
                </a:solidFill>
                <a:latin typeface="Arial" panose="020B0604020202020204" pitchFamily="34" charset="0"/>
                <a:cs typeface="Arial" panose="020B0604020202020204" pitchFamily="34" charset="0"/>
              </a:rPr>
              <a:t>Bond Strength</a:t>
            </a:r>
            <a:endParaRPr sz="3600" b="1">
              <a:solidFill>
                <a:schemeClr val="accent5">
                  <a:lumMod val="50000"/>
                </a:schemeClr>
              </a:solidFill>
              <a:latin typeface="Arial" panose="020B0604020202020204" pitchFamily="34" charset="0"/>
              <a:cs typeface="Arial" panose="020B0604020202020204" pitchFamily="34" charset="0"/>
            </a:endParaRPr>
          </a:p>
        </p:txBody>
      </p:sp>
      <p:pic>
        <p:nvPicPr>
          <p:cNvPr id="3" name="object 3"/>
          <p:cNvPicPr/>
          <p:nvPr/>
        </p:nvPicPr>
        <p:blipFill>
          <a:blip r:embed="rId2" cstate="print"/>
          <a:stretch>
            <a:fillRect/>
          </a:stretch>
        </p:blipFill>
        <p:spPr>
          <a:xfrm>
            <a:off x="839416" y="1622918"/>
            <a:ext cx="5616624" cy="4457040"/>
          </a:xfrm>
          <a:prstGeom prst="rect">
            <a:avLst/>
          </a:prstGeom>
        </p:spPr>
      </p:pic>
      <p:pic>
        <p:nvPicPr>
          <p:cNvPr id="4" name="object 4"/>
          <p:cNvPicPr/>
          <p:nvPr/>
        </p:nvPicPr>
        <p:blipFill>
          <a:blip r:embed="rId3" cstate="print"/>
          <a:stretch>
            <a:fillRect/>
          </a:stretch>
        </p:blipFill>
        <p:spPr>
          <a:xfrm>
            <a:off x="6781800" y="1039008"/>
            <a:ext cx="4858816" cy="5046832"/>
          </a:xfrm>
          <a:prstGeom prst="rect">
            <a:avLst/>
          </a:prstGeom>
        </p:spPr>
      </p:pic>
    </p:spTree>
    <p:extLst>
      <p:ext uri="{BB962C8B-B14F-4D97-AF65-F5344CB8AC3E}">
        <p14:creationId xmlns:p14="http://schemas.microsoft.com/office/powerpoint/2010/main" val="3651861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9058" y="260648"/>
            <a:ext cx="10058400" cy="684624"/>
          </a:xfrm>
        </p:spPr>
        <p:txBody>
          <a:bodyPr vert="horz" lIns="91440" tIns="45720" rIns="91440" bIns="45720" rtlCol="0" anchor="b">
            <a:norm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Concrete Strength(Impact Strength):</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974487" y="1124744"/>
            <a:ext cx="10367542" cy="4032448"/>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Impact strength of concrete is of importance in driving concrete piles, in foundations for machines exerting impulsive loading, and also when accidental impact is possible, e.g. when handling precast concrete members.</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There is no unique relation between impact strength another strengths of concrete.</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However, some researchers have found that impact is related to the compressive strength, and it has been suggested that the impact strength varies from 0.50 to0.75 of the compressive cube strength</a:t>
            </a: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6327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Concrete Strength</a:t>
            </a:r>
          </a:p>
        </p:txBody>
      </p:sp>
      <p:sp>
        <p:nvSpPr>
          <p:cNvPr id="4" name="Content Placeholder 3"/>
          <p:cNvSpPr>
            <a:spLocks noGrp="1"/>
          </p:cNvSpPr>
          <p:nvPr>
            <p:ph idx="1"/>
          </p:nvPr>
        </p:nvSpPr>
        <p:spPr/>
        <p:txBody>
          <a:bodyPr>
            <a:normAutofit/>
          </a:bodyPr>
          <a:lstStyle/>
          <a:p>
            <a:pPr marL="0" lvl="0" indent="0" algn="just">
              <a:lnSpc>
                <a:spcPct val="150000"/>
              </a:lnSpc>
              <a:spcBef>
                <a:spcPts val="0"/>
              </a:spcBef>
              <a:spcAft>
                <a:spcPts val="0"/>
              </a:spcAft>
              <a:buClrTx/>
              <a:buSzTx/>
              <a:buNone/>
            </a:pPr>
            <a:r>
              <a:rPr lang="en-US" sz="2400" b="1" dirty="0">
                <a:solidFill>
                  <a:prstClr val="black"/>
                </a:solidFill>
                <a:latin typeface="Arial" panose="020B0604020202020204" pitchFamily="34" charset="0"/>
                <a:cs typeface="Arial" panose="020B0604020202020204" pitchFamily="34" charset="0"/>
              </a:rPr>
              <a:t>Fatigue Strength</a:t>
            </a:r>
          </a:p>
          <a:p>
            <a:pPr marL="749808" lvl="1" indent="-457200" algn="just">
              <a:lnSpc>
                <a:spcPct val="150000"/>
              </a:lnSpc>
              <a:spcBef>
                <a:spcPts val="0"/>
              </a:spcBef>
              <a:spcAft>
                <a:spcPts val="0"/>
              </a:spcAft>
              <a:buClrTx/>
              <a:buFont typeface="+mj-lt"/>
              <a:buAutoNum type="arabicPeriod"/>
            </a:pPr>
            <a:r>
              <a:rPr lang="en-US" sz="2400" dirty="0">
                <a:solidFill>
                  <a:prstClr val="black"/>
                </a:solidFill>
                <a:latin typeface="Arial" panose="020B0604020202020204" pitchFamily="34" charset="0"/>
                <a:cs typeface="Arial" panose="020B0604020202020204" pitchFamily="34" charset="0"/>
              </a:rPr>
              <a:t>The strength of concrete against cyclic or repeated loading is called as its fatigue strength</a:t>
            </a:r>
          </a:p>
          <a:p>
            <a:pPr algn="just">
              <a:lnSpc>
                <a:spcPct val="150000"/>
              </a:lnSpc>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2361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796" y="116632"/>
            <a:ext cx="10058400" cy="756632"/>
          </a:xfrm>
        </p:spPr>
        <p:txBody>
          <a:bodyPr vert="horz" lIns="91440" tIns="45720" rIns="91440" bIns="45720" rtlCol="0" anchor="b">
            <a:no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Factors affecting strength of concrete</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25880" y="902540"/>
            <a:ext cx="10058400" cy="4023360"/>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b="1" dirty="0">
                <a:solidFill>
                  <a:prstClr val="black"/>
                </a:solidFill>
                <a:latin typeface="Arial" panose="020B0604020202020204" pitchFamily="34" charset="0"/>
                <a:cs typeface="Arial" panose="020B0604020202020204" pitchFamily="34" charset="0"/>
              </a:rPr>
              <a:t>Water/cement ratio and degree of compaction</a:t>
            </a:r>
          </a:p>
          <a:p>
            <a:pPr marL="457200" marR="5080" indent="-457200" algn="just">
              <a:lnSpc>
                <a:spcPct val="150000"/>
              </a:lnSpc>
              <a:buClrTx/>
              <a:buFont typeface="+mj-lt"/>
              <a:buAutoNum type="arabicPeriod"/>
              <a:tabLst>
                <a:tab pos="298450" algn="l"/>
              </a:tabLst>
            </a:pPr>
            <a:r>
              <a:rPr lang="en-US" sz="2400" b="1" dirty="0">
                <a:solidFill>
                  <a:prstClr val="black"/>
                </a:solidFill>
                <a:latin typeface="Arial" panose="020B0604020202020204" pitchFamily="34" charset="0"/>
                <a:cs typeface="Arial" panose="020B0604020202020204" pitchFamily="34" charset="0"/>
              </a:rPr>
              <a:t>Ratio of cement to aggregate</a:t>
            </a:r>
          </a:p>
          <a:p>
            <a:pPr marL="0" marR="5080"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Grading, surface texture, shape, Strength an stiffness of aggregate particles</a:t>
            </a:r>
          </a:p>
          <a:p>
            <a:pPr marL="0" marR="5080"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Maximum size of aggregate.</a:t>
            </a:r>
            <a:endParaRPr lang="en-IN" sz="2400" dirty="0">
              <a:solidFill>
                <a:prstClr val="black"/>
              </a:solidFill>
              <a:latin typeface="Arial" panose="020B0604020202020204" pitchFamily="34" charset="0"/>
              <a:cs typeface="Arial" panose="020B0604020202020204" pitchFamily="34" charset="0"/>
            </a:endParaRPr>
          </a:p>
        </p:txBody>
      </p:sp>
      <p:pic>
        <p:nvPicPr>
          <p:cNvPr id="4" name="object 6"/>
          <p:cNvPicPr/>
          <p:nvPr/>
        </p:nvPicPr>
        <p:blipFill>
          <a:blip r:embed="rId2" cstate="print"/>
          <a:stretch>
            <a:fillRect/>
          </a:stretch>
        </p:blipFill>
        <p:spPr>
          <a:xfrm>
            <a:off x="4943872" y="3068960"/>
            <a:ext cx="6984776" cy="3240360"/>
          </a:xfrm>
          <a:prstGeom prst="rect">
            <a:avLst/>
          </a:prstGeom>
        </p:spPr>
      </p:pic>
    </p:spTree>
    <p:extLst>
      <p:ext uri="{BB962C8B-B14F-4D97-AF65-F5344CB8AC3E}">
        <p14:creationId xmlns:p14="http://schemas.microsoft.com/office/powerpoint/2010/main" val="3943361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Water/cement ratio and degree of compaction:</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7280" y="1916832"/>
            <a:ext cx="10543336" cy="4131734"/>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Strength of concrete primarily depends upon the strength of cement paste.</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strength of cement paste depends upon the dilution of paste or in other words, the strength of paste increases with cement content and decreases with air and water content.</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In 1918; </a:t>
            </a:r>
            <a:r>
              <a:rPr lang="en-US" sz="2400" dirty="0">
                <a:solidFill>
                  <a:srgbClr val="C00000"/>
                </a:solidFill>
                <a:latin typeface="Arial" panose="020B0604020202020204" pitchFamily="34" charset="0"/>
                <a:cs typeface="Arial" panose="020B0604020202020204" pitchFamily="34" charset="0"/>
              </a:rPr>
              <a:t>Abrams’ law states that </a:t>
            </a:r>
            <a:r>
              <a:rPr lang="en-US" sz="2400" dirty="0">
                <a:solidFill>
                  <a:prstClr val="black"/>
                </a:solidFill>
                <a:latin typeface="Arial" panose="020B0604020202020204" pitchFamily="34" charset="0"/>
                <a:cs typeface="Arial" panose="020B0604020202020204" pitchFamily="34" charset="0"/>
              </a:rPr>
              <a:t>“assuming full compaction, and at a given age and normal temperature, strength of concrete can be taken to be inversely proportional to the water/cement ratio”</a:t>
            </a: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59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3BB9-CEB8-4709-B486-DB20F9AB3289}"/>
              </a:ext>
            </a:extLst>
          </p:cNvPr>
          <p:cNvSpPr>
            <a:spLocks noGrp="1"/>
          </p:cNvSpPr>
          <p:nvPr>
            <p:ph type="title"/>
          </p:nvPr>
        </p:nvSpPr>
        <p:spPr/>
        <p:txBody>
          <a:bodyPr/>
          <a:lstStyle/>
          <a:p>
            <a:r>
              <a:rPr lang="en-US" sz="4800" b="1" dirty="0">
                <a:solidFill>
                  <a:schemeClr val="accent5">
                    <a:lumMod val="50000"/>
                  </a:schemeClr>
                </a:solidFill>
                <a:latin typeface="Arial" panose="020B0604020202020204" pitchFamily="34" charset="0"/>
                <a:cs typeface="Arial" panose="020B0604020202020204" pitchFamily="34" charset="0"/>
              </a:rPr>
              <a:t>Reason for Different types of definition</a:t>
            </a:r>
            <a:endParaRPr lang="en-IN" dirty="0"/>
          </a:p>
        </p:txBody>
      </p:sp>
      <p:sp>
        <p:nvSpPr>
          <p:cNvPr id="3" name="Content Placeholder 2">
            <a:extLst>
              <a:ext uri="{FF2B5EF4-FFF2-40B4-BE49-F238E27FC236}">
                <a16:creationId xmlns:a16="http://schemas.microsoft.com/office/drawing/2014/main" id="{8A1E83AF-DE99-43FB-ADF2-7859FAFA10AE}"/>
              </a:ext>
            </a:extLst>
          </p:cNvPr>
          <p:cNvSpPr>
            <a:spLocks noGrp="1"/>
          </p:cNvSpPr>
          <p:nvPr>
            <p:ph idx="1"/>
          </p:nvPr>
        </p:nvSpPr>
        <p:spPr>
          <a:xfrm>
            <a:off x="1097280" y="1845733"/>
            <a:ext cx="10058400" cy="4276097"/>
          </a:xfrm>
        </p:spPr>
        <p:txBody>
          <a:bodyPr>
            <a:normAutofit lnSpcReduction="10000"/>
          </a:bodyPr>
          <a:lstStyle/>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rPr>
              <a:t>A variety is seen between definitions of workability because it is not very accurate scientific term like specific gravity or weight.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rPr>
              <a:t>All definitions are qualitative in nature and personal viewpoint is reflected instead of scientific precision.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rPr>
              <a:t>There are some other terms used to describe concrete as cohesiveness, consistency, flowability, mobility, pump-ability etc. </a:t>
            </a:r>
          </a:p>
          <a:p>
            <a:pPr marL="457200" indent="-457200" algn="just">
              <a:lnSpc>
                <a:spcPct val="150000"/>
              </a:lnSpc>
              <a:buClrTx/>
              <a:buFont typeface="+mj-lt"/>
              <a:buAutoNum type="arabicPeriod"/>
            </a:pPr>
            <a:r>
              <a:rPr lang="en-US" sz="2000" dirty="0">
                <a:solidFill>
                  <a:prstClr val="black"/>
                </a:solidFill>
                <a:latin typeface="Arial" panose="020B0604020202020204" pitchFamily="34" charset="0"/>
              </a:rPr>
              <a:t>These terms have their specific meaning but they cannot be determined inaccurate number or unit.</a:t>
            </a:r>
          </a:p>
          <a:p>
            <a:endParaRPr lang="en-IN" dirty="0"/>
          </a:p>
        </p:txBody>
      </p:sp>
    </p:spTree>
    <p:extLst>
      <p:ext uri="{BB962C8B-B14F-4D97-AF65-F5344CB8AC3E}">
        <p14:creationId xmlns:p14="http://schemas.microsoft.com/office/powerpoint/2010/main" val="3134808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8133" y="188640"/>
            <a:ext cx="10058400" cy="756632"/>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Abrams’	law</a:t>
            </a:r>
          </a:p>
        </p:txBody>
      </p:sp>
      <p:sp>
        <p:nvSpPr>
          <p:cNvPr id="5" name="Content Placeholder 4"/>
          <p:cNvSpPr>
            <a:spLocks noGrp="1"/>
          </p:cNvSpPr>
          <p:nvPr>
            <p:ph idx="1"/>
          </p:nvPr>
        </p:nvSpPr>
        <p:spPr>
          <a:xfrm>
            <a:off x="1078133" y="1124744"/>
            <a:ext cx="10058400" cy="4023360"/>
          </a:xfrm>
        </p:spPr>
        <p:txBody>
          <a:bodyPr vert="horz" lIns="0" tIns="45720" rIns="0" bIns="45720" rtlCol="0">
            <a:noAutofit/>
          </a:bodyPr>
          <a:lstStyle/>
          <a:p>
            <a:pPr marL="0" marR="5080"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Abrams' law (also called Abrams' water-cement ratio law) is a concept in civil engineering. The law states the strength of a concrete mix is inversely related to the mass ratio of water to cement. </a:t>
            </a:r>
            <a:r>
              <a:rPr lang="en-US" sz="2400" dirty="0">
                <a:solidFill>
                  <a:srgbClr val="FF0000"/>
                </a:solidFill>
                <a:latin typeface="Arial" panose="020B0604020202020204" pitchFamily="34" charset="0"/>
                <a:cs typeface="Arial" panose="020B0604020202020204" pitchFamily="34" charset="0"/>
              </a:rPr>
              <a:t>As the water content increases, the strength of concrete decreases.</a:t>
            </a:r>
          </a:p>
          <a:p>
            <a:pPr marL="0" marR="5080"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Abrams’ law is a special case of a general rule formulated empirically by </a:t>
            </a:r>
            <a:r>
              <a:rPr lang="en-US" sz="2400" dirty="0" err="1">
                <a:solidFill>
                  <a:prstClr val="black"/>
                </a:solidFill>
                <a:latin typeface="Arial" panose="020B0604020202020204" pitchFamily="34" charset="0"/>
                <a:cs typeface="Arial" panose="020B0604020202020204" pitchFamily="34" charset="0"/>
              </a:rPr>
              <a:t>Feret</a:t>
            </a:r>
            <a:r>
              <a:rPr lang="en-US" sz="2400" dirty="0">
                <a:solidFill>
                  <a:prstClr val="black"/>
                </a:solidFill>
                <a:latin typeface="Arial" panose="020B0604020202020204" pitchFamily="34" charset="0"/>
                <a:cs typeface="Arial" panose="020B0604020202020204" pitchFamily="34" charset="0"/>
              </a:rPr>
              <a:t>:</a:t>
            </a:r>
          </a:p>
          <a:p>
            <a:pPr marL="475488" marR="5080" lvl="2" indent="0">
              <a:lnSpc>
                <a:spcPct val="150000"/>
              </a:lnSpc>
              <a:buClrTx/>
              <a:buNone/>
              <a:tabLst>
                <a:tab pos="298450" algn="l"/>
              </a:tabLst>
            </a:pPr>
            <a:endParaRPr lang="en-US" sz="3400" dirty="0">
              <a:solidFill>
                <a:prstClr val="black"/>
              </a:solidFill>
              <a:latin typeface="Arial" panose="020B0604020202020204" pitchFamily="34" charset="0"/>
              <a:cs typeface="Arial" panose="020B0604020202020204" pitchFamily="34" charset="0"/>
            </a:endParaRPr>
          </a:p>
          <a:p>
            <a:pPr marL="292608" marR="5080" lvl="1" indent="0" algn="just">
              <a:lnSpc>
                <a:spcPct val="150000"/>
              </a:lnSpc>
              <a:buClrTx/>
              <a:buNone/>
              <a:tabLst>
                <a:tab pos="298450" algn="l"/>
              </a:tabLst>
            </a:pPr>
            <a:endParaRPr lang="en-US" sz="2400" dirty="0">
              <a:solidFill>
                <a:prstClr val="black"/>
              </a:solidFill>
              <a:latin typeface="Arial" panose="020B0604020202020204" pitchFamily="34" charset="0"/>
              <a:cs typeface="Arial" panose="020B0604020202020204" pitchFamily="34" charset="0"/>
            </a:endParaRPr>
          </a:p>
          <a:p>
            <a:pPr marL="457200" marR="5080" indent="-457200" algn="just">
              <a:lnSpc>
                <a:spcPct val="150000"/>
              </a:lnSpc>
              <a:buClrTx/>
              <a:buFont typeface="+mj-lt"/>
              <a:buAutoNum type="arabicPeriod"/>
              <a:tabLst>
                <a:tab pos="298450" algn="l"/>
              </a:tabLst>
            </a:pPr>
            <a:endParaRPr lang="en-IN" sz="2400"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3431704" y="4034914"/>
            <a:ext cx="8760296" cy="2585323"/>
          </a:xfrm>
          <a:prstGeom prst="rect">
            <a:avLst/>
          </a:prstGeom>
          <a:solidFill>
            <a:srgbClr val="FF9933">
              <a:alpha val="69000"/>
            </a:srgbClr>
          </a:solidFill>
        </p:spPr>
        <p:txBody>
          <a:bodyPr wrap="square" rtlCol="0">
            <a:spAutoFit/>
          </a:bodyPr>
          <a:lstStyle/>
          <a:p>
            <a:pPr marR="5080" algn="just">
              <a:lnSpc>
                <a:spcPct val="150000"/>
              </a:lnSpc>
              <a:tabLst>
                <a:tab pos="298450" algn="l"/>
              </a:tabLst>
            </a:pPr>
            <a:r>
              <a:rPr lang="en-US" sz="2400" dirty="0">
                <a:solidFill>
                  <a:prstClr val="black"/>
                </a:solidFill>
                <a:latin typeface="Arial" panose="020B0604020202020204" pitchFamily="34" charset="0"/>
                <a:cs typeface="Arial" panose="020B0604020202020204" pitchFamily="34" charset="0"/>
              </a:rPr>
              <a:t>where:</a:t>
            </a:r>
          </a:p>
          <a:p>
            <a:pPr marL="292608" marR="5080" lvl="1"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S is the strength of concrete</a:t>
            </a:r>
          </a:p>
          <a:p>
            <a:pPr marL="292608" marR="5080" lvl="1"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A and B are constants</a:t>
            </a:r>
          </a:p>
          <a:p>
            <a:pPr marL="292608" marR="5080" lvl="1" indent="0" algn="just">
              <a:lnSpc>
                <a:spcPct val="150000"/>
              </a:lnSpc>
              <a:buClrTx/>
              <a:buNone/>
              <a:tabLst>
                <a:tab pos="298450" algn="l"/>
              </a:tabLst>
            </a:pPr>
            <a:r>
              <a:rPr lang="en-US" sz="2400" dirty="0">
                <a:solidFill>
                  <a:prstClr val="black"/>
                </a:solidFill>
                <a:latin typeface="Arial" panose="020B0604020202020204" pitchFamily="34" charset="0"/>
                <a:cs typeface="Arial" panose="020B0604020202020204" pitchFamily="34" charset="0"/>
              </a:rPr>
              <a:t>w/c is the water–cement ratio, which varies from 0.3 to 0.6</a:t>
            </a:r>
          </a:p>
          <a:p>
            <a:endParaRPr lang="en-IN" dirty="0"/>
          </a:p>
        </p:txBody>
      </p:sp>
      <mc:AlternateContent xmlns:mc="http://schemas.openxmlformats.org/markup-compatibility/2006" xmlns:a14="http://schemas.microsoft.com/office/drawing/2010/main">
        <mc:Choice Requires="a14">
          <p:sp>
            <p:nvSpPr>
              <p:cNvPr id="7" name="TextBox 6"/>
              <p:cNvSpPr txBox="1"/>
              <p:nvPr/>
            </p:nvSpPr>
            <p:spPr>
              <a:xfrm>
                <a:off x="191344" y="4864531"/>
                <a:ext cx="3024336" cy="926087"/>
              </a:xfrm>
              <a:prstGeom prst="rect">
                <a:avLst/>
              </a:prstGeom>
              <a:solidFill>
                <a:srgbClr val="FFCC00"/>
              </a:solidFill>
            </p:spPr>
            <p:txBody>
              <a:bodyPr wrap="square" rtlCol="0">
                <a:spAutoFit/>
              </a:bodyPr>
              <a:lstStyle/>
              <a:p>
                <a:r>
                  <a:rPr lang="el-GR" sz="3600" dirty="0">
                    <a:solidFill>
                      <a:prstClr val="black"/>
                    </a:solidFill>
                    <a:latin typeface="Arial" panose="020B0604020202020204" pitchFamily="34" charset="0"/>
                    <a:cs typeface="Arial" panose="020B0604020202020204" pitchFamily="34" charset="0"/>
                  </a:rPr>
                  <a:t>σ</a:t>
                </a:r>
                <a:r>
                  <a:rPr lang="en-IN" sz="3600" dirty="0">
                    <a:solidFill>
                      <a:prstClr val="black"/>
                    </a:solidFill>
                    <a:latin typeface="Arial" panose="020B0604020202020204" pitchFamily="34" charset="0"/>
                    <a:cs typeface="Arial" panose="020B0604020202020204" pitchFamily="34" charset="0"/>
                  </a:rPr>
                  <a:t> or S = </a:t>
                </a:r>
                <a14:m>
                  <m:oMath xmlns:m="http://schemas.openxmlformats.org/officeDocument/2006/math">
                    <m:f>
                      <m:fPr>
                        <m:ctrlPr>
                          <a:rPr lang="en-IN" sz="3600" i="1">
                            <a:solidFill>
                              <a:prstClr val="black"/>
                            </a:solidFill>
                            <a:latin typeface="Cambria Math" panose="02040503050406030204" pitchFamily="18" charset="0"/>
                            <a:cs typeface="Arial" panose="020B0604020202020204" pitchFamily="34" charset="0"/>
                          </a:rPr>
                        </m:ctrlPr>
                      </m:fPr>
                      <m:num>
                        <m:r>
                          <a:rPr lang="en-IN" sz="3600" i="1">
                            <a:solidFill>
                              <a:prstClr val="black"/>
                            </a:solidFill>
                            <a:latin typeface="Cambria Math" panose="02040503050406030204" pitchFamily="18" charset="0"/>
                            <a:cs typeface="Arial" panose="020B0604020202020204" pitchFamily="34" charset="0"/>
                          </a:rPr>
                          <m:t>𝐴</m:t>
                        </m:r>
                      </m:num>
                      <m:den>
                        <m:r>
                          <a:rPr lang="en-IN" sz="3600" i="1">
                            <a:solidFill>
                              <a:prstClr val="black"/>
                            </a:solidFill>
                            <a:latin typeface="Cambria Math" panose="02040503050406030204" pitchFamily="18" charset="0"/>
                            <a:cs typeface="Arial" panose="020B0604020202020204" pitchFamily="34" charset="0"/>
                          </a:rPr>
                          <m:t>𝐵</m:t>
                        </m:r>
                        <m:r>
                          <a:rPr lang="en-IN" sz="3600" i="1" baseline="30000">
                            <a:solidFill>
                              <a:prstClr val="black"/>
                            </a:solidFill>
                            <a:latin typeface="Cambria Math" panose="02040503050406030204" pitchFamily="18" charset="0"/>
                            <a:cs typeface="Arial" panose="020B0604020202020204" pitchFamily="34" charset="0"/>
                          </a:rPr>
                          <m:t>𝑤</m:t>
                        </m:r>
                        <m:r>
                          <a:rPr lang="en-IN" sz="3600" i="1" baseline="30000">
                            <a:solidFill>
                              <a:prstClr val="black"/>
                            </a:solidFill>
                            <a:latin typeface="Cambria Math" panose="02040503050406030204" pitchFamily="18" charset="0"/>
                            <a:cs typeface="Arial" panose="020B0604020202020204" pitchFamily="34" charset="0"/>
                          </a:rPr>
                          <m:t>⁄</m:t>
                        </m:r>
                        <m:r>
                          <a:rPr lang="en-IN" sz="3600" i="1" baseline="30000">
                            <a:solidFill>
                              <a:prstClr val="black"/>
                            </a:solidFill>
                            <a:latin typeface="Cambria Math" panose="02040503050406030204" pitchFamily="18" charset="0"/>
                            <a:cs typeface="Arial" panose="020B0604020202020204" pitchFamily="34" charset="0"/>
                          </a:rPr>
                          <m:t>𝑐</m:t>
                        </m:r>
                      </m:den>
                    </m:f>
                  </m:oMath>
                </a14:m>
                <a:endParaRPr lang="en-IN"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191344" y="4864531"/>
                <a:ext cx="3024336" cy="926087"/>
              </a:xfrm>
              <a:prstGeom prst="rect">
                <a:avLst/>
              </a:prstGeom>
              <a:blipFill rotWithShape="0">
                <a:blip r:embed="rId2"/>
                <a:stretch>
                  <a:fillRect l="-6036" b="-5263"/>
                </a:stretch>
              </a:blipFill>
            </p:spPr>
            <p:txBody>
              <a:bodyPr/>
              <a:lstStyle/>
              <a:p>
                <a:r>
                  <a:rPr lang="en-IN">
                    <a:noFill/>
                  </a:rPr>
                  <a:t> </a:t>
                </a:r>
              </a:p>
            </p:txBody>
          </p:sp>
        </mc:Fallback>
      </mc:AlternateContent>
    </p:spTree>
    <p:extLst>
      <p:ext uri="{BB962C8B-B14F-4D97-AF65-F5344CB8AC3E}">
        <p14:creationId xmlns:p14="http://schemas.microsoft.com/office/powerpoint/2010/main" val="1832803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8946" y="94606"/>
            <a:ext cx="10657183" cy="958789"/>
          </a:xfrm>
          <a:prstGeom prst="rect">
            <a:avLst/>
          </a:prstGeom>
        </p:spPr>
        <p:txBody>
          <a:bodyPr vert="horz" lIns="91440" tIns="45720" rIns="91440" bIns="45720" rtlCol="0" anchor="b">
            <a:noAutofit/>
          </a:bodyPr>
          <a:lstStyle/>
          <a:p>
            <a:pPr algn="ctr"/>
            <a:r>
              <a:rPr sz="3600" b="1" dirty="0">
                <a:solidFill>
                  <a:schemeClr val="accent5">
                    <a:lumMod val="50000"/>
                  </a:schemeClr>
                </a:solidFill>
                <a:latin typeface="Arial" panose="020B0604020202020204" pitchFamily="34" charset="0"/>
                <a:cs typeface="Arial" panose="020B0604020202020204" pitchFamily="34" charset="0"/>
              </a:rPr>
              <a:t>Water/cement ratio and degree of  compaction</a:t>
            </a:r>
          </a:p>
        </p:txBody>
      </p:sp>
      <p:grpSp>
        <p:nvGrpSpPr>
          <p:cNvPr id="3" name="object 3"/>
          <p:cNvGrpSpPr/>
          <p:nvPr/>
        </p:nvGrpSpPr>
        <p:grpSpPr>
          <a:xfrm>
            <a:off x="911424" y="1053396"/>
            <a:ext cx="10585176" cy="4193758"/>
            <a:chOff x="365759" y="1601469"/>
            <a:chExt cx="8533130" cy="3402329"/>
          </a:xfrm>
        </p:grpSpPr>
        <p:sp>
          <p:nvSpPr>
            <p:cNvPr id="4" name="object 4"/>
            <p:cNvSpPr/>
            <p:nvPr/>
          </p:nvSpPr>
          <p:spPr>
            <a:xfrm>
              <a:off x="365759" y="1761489"/>
              <a:ext cx="4370070" cy="3242310"/>
            </a:xfrm>
            <a:custGeom>
              <a:avLst/>
              <a:gdLst/>
              <a:ahLst/>
              <a:cxnLst/>
              <a:rect l="l" t="t" r="r" b="b"/>
              <a:pathLst>
                <a:path w="4370070" h="3242310">
                  <a:moveTo>
                    <a:pt x="4370070" y="0"/>
                  </a:moveTo>
                  <a:lnTo>
                    <a:pt x="0" y="0"/>
                  </a:lnTo>
                  <a:lnTo>
                    <a:pt x="0" y="3242310"/>
                  </a:lnTo>
                  <a:lnTo>
                    <a:pt x="4370070" y="3242310"/>
                  </a:lnTo>
                  <a:lnTo>
                    <a:pt x="4370070" y="0"/>
                  </a:lnTo>
                  <a:close/>
                </a:path>
              </a:pathLst>
            </a:custGeom>
            <a:solidFill>
              <a:srgbClr val="000000">
                <a:alpha val="39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527049" y="1601469"/>
              <a:ext cx="4368800" cy="3239769"/>
            </a:xfrm>
            <a:prstGeom prst="rect">
              <a:avLst/>
            </a:prstGeom>
          </p:spPr>
        </p:pic>
        <p:sp>
          <p:nvSpPr>
            <p:cNvPr id="6" name="object 6"/>
            <p:cNvSpPr/>
            <p:nvPr/>
          </p:nvSpPr>
          <p:spPr>
            <a:xfrm>
              <a:off x="4735830" y="1761489"/>
              <a:ext cx="4003040" cy="3242310"/>
            </a:xfrm>
            <a:custGeom>
              <a:avLst/>
              <a:gdLst/>
              <a:ahLst/>
              <a:cxnLst/>
              <a:rect l="l" t="t" r="r" b="b"/>
              <a:pathLst>
                <a:path w="4003040" h="3242310">
                  <a:moveTo>
                    <a:pt x="4003040" y="0"/>
                  </a:moveTo>
                  <a:lnTo>
                    <a:pt x="0" y="0"/>
                  </a:lnTo>
                  <a:lnTo>
                    <a:pt x="0" y="3242310"/>
                  </a:lnTo>
                  <a:lnTo>
                    <a:pt x="4003040" y="3242310"/>
                  </a:lnTo>
                  <a:lnTo>
                    <a:pt x="4003040" y="0"/>
                  </a:lnTo>
                  <a:close/>
                </a:path>
              </a:pathLst>
            </a:custGeom>
            <a:solidFill>
              <a:srgbClr val="000000">
                <a:alpha val="39999"/>
              </a:srgbClr>
            </a:solidFill>
          </p:spPr>
          <p:txBody>
            <a:bodyPr wrap="square" lIns="0" tIns="0" rIns="0" bIns="0" rtlCol="0"/>
            <a:lstStyle/>
            <a:p>
              <a:endParaRPr/>
            </a:p>
          </p:txBody>
        </p:sp>
        <p:pic>
          <p:nvPicPr>
            <p:cNvPr id="7" name="object 7"/>
            <p:cNvPicPr/>
            <p:nvPr/>
          </p:nvPicPr>
          <p:blipFill>
            <a:blip r:embed="rId3" cstate="print"/>
            <a:stretch>
              <a:fillRect/>
            </a:stretch>
          </p:blipFill>
          <p:spPr>
            <a:xfrm>
              <a:off x="4897119" y="1601469"/>
              <a:ext cx="4001770" cy="3239769"/>
            </a:xfrm>
            <a:prstGeom prst="rect">
              <a:avLst/>
            </a:prstGeom>
          </p:spPr>
        </p:pic>
      </p:grpSp>
      <p:sp>
        <p:nvSpPr>
          <p:cNvPr id="8" name="object 8"/>
          <p:cNvSpPr txBox="1"/>
          <p:nvPr/>
        </p:nvSpPr>
        <p:spPr>
          <a:xfrm>
            <a:off x="2373739" y="5400040"/>
            <a:ext cx="7889131" cy="936154"/>
          </a:xfrm>
          <a:prstGeom prst="rect">
            <a:avLst/>
          </a:prstGeom>
          <a:solidFill>
            <a:srgbClr val="FFCC00"/>
          </a:solidFill>
        </p:spPr>
        <p:txBody>
          <a:bodyPr vert="horz" wrap="square" lIns="0" tIns="12700" rIns="0" bIns="0" rtlCol="0">
            <a:spAutoFit/>
          </a:bodyPr>
          <a:lstStyle/>
          <a:p>
            <a:pPr marR="1794510" algn="r"/>
            <a:r>
              <a:rPr sz="2400" dirty="0">
                <a:latin typeface="Arial" panose="020B0604020202020204" pitchFamily="34" charset="0"/>
                <a:cs typeface="Arial" panose="020B0604020202020204" pitchFamily="34" charset="0"/>
              </a:rPr>
              <a:t>Water/Cement</a:t>
            </a:r>
            <a:r>
              <a:rPr sz="2400" spc="-7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Ratio: </a:t>
            </a:r>
            <a:r>
              <a:rPr sz="2400" spc="-484"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Typically:</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0.35</a:t>
            </a:r>
            <a:r>
              <a:rPr sz="2400" spc="-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t>
            </a:r>
            <a:r>
              <a:rPr sz="2400" spc="-1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0.45</a:t>
            </a:r>
          </a:p>
          <a:p>
            <a:pPr marL="12700" algn="ctr">
              <a:lnSpc>
                <a:spcPct val="150000"/>
              </a:lnSpc>
              <a:spcBef>
                <a:spcPts val="10"/>
              </a:spcBef>
            </a:pPr>
            <a:r>
              <a:rPr sz="2400" dirty="0">
                <a:latin typeface="Arial" panose="020B0604020202020204" pitchFamily="34" charset="0"/>
                <a:cs typeface="Arial" panose="020B0604020202020204" pitchFamily="34" charset="0"/>
              </a:rPr>
              <a:t>Smaller</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w/c</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ratio </a:t>
            </a:r>
            <a:r>
              <a:rPr sz="2400" dirty="0">
                <a:latin typeface="Arial" panose="020B0604020202020204" pitchFamily="34" charset="0"/>
                <a:cs typeface="Arial" panose="020B0604020202020204" pitchFamily="34" charset="0"/>
              </a:rPr>
              <a:t>→</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stronger</a:t>
            </a:r>
            <a:r>
              <a:rPr sz="2400" spc="-1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concrete</a:t>
            </a:r>
          </a:p>
        </p:txBody>
      </p:sp>
    </p:spTree>
    <p:extLst>
      <p:ext uri="{BB962C8B-B14F-4D97-AF65-F5344CB8AC3E}">
        <p14:creationId xmlns:p14="http://schemas.microsoft.com/office/powerpoint/2010/main" val="3329117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6232" y="332656"/>
            <a:ext cx="10058400" cy="684624"/>
          </a:xfrm>
          <a:prstGeom prst="rect">
            <a:avLst/>
          </a:prstGeom>
        </p:spPr>
        <p:txBody>
          <a:bodyPr vert="horz" lIns="91440" tIns="45720" rIns="91440" bIns="45720" rtlCol="0" anchor="b">
            <a:noAutofit/>
          </a:bodyPr>
          <a:lstStyle/>
          <a:p>
            <a:pPr algn="ctr"/>
            <a:r>
              <a:rPr sz="3600" b="1" dirty="0">
                <a:solidFill>
                  <a:schemeClr val="accent5">
                    <a:lumMod val="50000"/>
                  </a:schemeClr>
                </a:solidFill>
                <a:latin typeface="Arial" panose="020B0604020202020204" pitchFamily="34" charset="0"/>
                <a:cs typeface="Arial" panose="020B0604020202020204" pitchFamily="34" charset="0"/>
              </a:rPr>
              <a:t>Gel/Space Ratio</a:t>
            </a:r>
          </a:p>
        </p:txBody>
      </p:sp>
      <p:sp>
        <p:nvSpPr>
          <p:cNvPr id="8" name="Content Placeholder 7"/>
          <p:cNvSpPr>
            <a:spLocks noGrp="1"/>
          </p:cNvSpPr>
          <p:nvPr>
            <p:ph idx="1"/>
          </p:nvPr>
        </p:nvSpPr>
        <p:spPr>
          <a:xfrm>
            <a:off x="767408" y="1124744"/>
            <a:ext cx="11028983" cy="3547824"/>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Since concrete is a brittle material, its porosity primarily governs its strength. The compressive strength is  found to be severely decreasing with increase in the porosity.</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The porosity of concrete which governs the strength of concrete is affected by the gel/space ratio in concrete.</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The gel/space ratio is the ratio of the solid products of hydration to the space available for these hydration products.</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A higher gel/space ratio reduces the porosity and therefore increases the strength of concrete</a:t>
            </a:r>
          </a:p>
          <a:p>
            <a:pPr marL="457200" marR="5080" indent="-457200" algn="just">
              <a:lnSpc>
                <a:spcPct val="150000"/>
              </a:lnSpc>
              <a:buClrTx/>
              <a:buFont typeface="+mj-lt"/>
              <a:buAutoNum type="arabicPeriod"/>
              <a:tabLst>
                <a:tab pos="298450" algn="l"/>
              </a:tabLst>
            </a:pPr>
            <a:endParaRPr lang="en-IN" sz="23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3318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280" y="1253638"/>
            <a:ext cx="3990608" cy="483722"/>
          </a:xfrm>
          <a:prstGeom prst="rect">
            <a:avLst/>
          </a:prstGeom>
        </p:spPr>
        <p:txBody>
          <a:bodyPr vert="horz" lIns="91440" tIns="45720" rIns="91440" bIns="45720" rtlCol="0" anchor="b">
            <a:noAutofit/>
          </a:bodyPr>
          <a:lstStyle/>
          <a:p>
            <a:pPr algn="ctr"/>
            <a:r>
              <a:rPr sz="3600" b="1" dirty="0">
                <a:solidFill>
                  <a:schemeClr val="accent5">
                    <a:lumMod val="50000"/>
                  </a:schemeClr>
                </a:solidFill>
                <a:latin typeface="Arial" panose="020B0604020202020204" pitchFamily="34" charset="0"/>
                <a:cs typeface="Arial" panose="020B0604020202020204" pitchFamily="34" charset="0"/>
              </a:rPr>
              <a:t>Gel/Space Ratio</a:t>
            </a:r>
          </a:p>
        </p:txBody>
      </p:sp>
      <p:sp>
        <p:nvSpPr>
          <p:cNvPr id="8" name="Content Placeholder 7"/>
          <p:cNvSpPr>
            <a:spLocks noGrp="1"/>
          </p:cNvSpPr>
          <p:nvPr>
            <p:ph idx="1"/>
          </p:nvPr>
        </p:nvSpPr>
        <p:spPr>
          <a:xfrm>
            <a:off x="551384" y="1844824"/>
            <a:ext cx="7272808" cy="3888432"/>
          </a:xfrm>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The gel/space ratio, which  governs the porosity of concrete affecting its strength, is affected by the water/cement ratio of  concrete</a:t>
            </a:r>
          </a:p>
          <a:p>
            <a:pPr marL="457200" marR="5080" indent="-457200" algn="just">
              <a:lnSpc>
                <a:spcPct val="150000"/>
              </a:lnSpc>
              <a:buClrTx/>
              <a:buFont typeface="+mj-lt"/>
              <a:buAutoNum type="arabicPeriod"/>
              <a:tabLst>
                <a:tab pos="298450" algn="l"/>
              </a:tabLst>
            </a:pPr>
            <a:r>
              <a:rPr lang="en-US" sz="2300" dirty="0">
                <a:solidFill>
                  <a:prstClr val="black"/>
                </a:solidFill>
                <a:latin typeface="Arial" panose="020B0604020202020204" pitchFamily="34" charset="0"/>
                <a:cs typeface="Arial" panose="020B0604020202020204" pitchFamily="34" charset="0"/>
              </a:rPr>
              <a:t>A higher water/cement  ratio decreases the  gel/space ratio increasing  the porosity thereby  decreasing the strength of  concrete.</a:t>
            </a:r>
          </a:p>
          <a:p>
            <a:pPr marL="457200" marR="5080" indent="-457200" algn="just">
              <a:lnSpc>
                <a:spcPct val="150000"/>
              </a:lnSpc>
              <a:buClrTx/>
              <a:buFont typeface="+mj-lt"/>
              <a:buAutoNum type="arabicPeriod"/>
              <a:tabLst>
                <a:tab pos="298450" algn="l"/>
              </a:tabLst>
            </a:pPr>
            <a:endParaRPr lang="en-IN" sz="2300" dirty="0">
              <a:solidFill>
                <a:prstClr val="black"/>
              </a:solidFill>
              <a:latin typeface="Arial" panose="020B0604020202020204" pitchFamily="34" charset="0"/>
              <a:cs typeface="Arial" panose="020B0604020202020204" pitchFamily="34" charset="0"/>
            </a:endParaRPr>
          </a:p>
        </p:txBody>
      </p:sp>
      <p:pic>
        <p:nvPicPr>
          <p:cNvPr id="6" name="object 6"/>
          <p:cNvPicPr/>
          <p:nvPr/>
        </p:nvPicPr>
        <p:blipFill>
          <a:blip r:embed="rId2" cstate="print"/>
          <a:stretch>
            <a:fillRect/>
          </a:stretch>
        </p:blipFill>
        <p:spPr>
          <a:xfrm>
            <a:off x="7824192" y="116632"/>
            <a:ext cx="4363467" cy="6192688"/>
          </a:xfrm>
          <a:prstGeom prst="rect">
            <a:avLst/>
          </a:prstGeom>
        </p:spPr>
      </p:pic>
    </p:spTree>
    <p:extLst>
      <p:ext uri="{BB962C8B-B14F-4D97-AF65-F5344CB8AC3E}">
        <p14:creationId xmlns:p14="http://schemas.microsoft.com/office/powerpoint/2010/main" val="10765374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vert="horz" lIns="91440" tIns="45720" rIns="91440" bIns="45720" rtlCol="0" anchor="b">
            <a:noAutofit/>
          </a:bodyPr>
          <a:lstStyle/>
          <a:p>
            <a:r>
              <a:rPr lang="en-US" sz="3600" b="1" dirty="0">
                <a:solidFill>
                  <a:schemeClr val="accent5">
                    <a:lumMod val="50000"/>
                  </a:schemeClr>
                </a:solidFill>
                <a:latin typeface="Arial" panose="020B0604020202020204" pitchFamily="34" charset="0"/>
                <a:cs typeface="Arial" panose="020B0604020202020204" pitchFamily="34" charset="0"/>
              </a:rPr>
              <a:t>Influence of Aggregate/Cement Ratio:</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
        <p:nvSpPr>
          <p:cNvPr id="17" name="Content Placeholder 16"/>
          <p:cNvSpPr>
            <a:spLocks noGrp="1"/>
          </p:cNvSpPr>
          <p:nvPr>
            <p:ph idx="1"/>
          </p:nvPr>
        </p:nvSpPr>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aggregate/cement ratio, is only a secondary factor in the strength of concrete but it has been found that, for a constant water/cement ratio, a leaner mix leads to a higher strength. </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Some water may be absorbed by the aggregate: a larger amount of aggregate absorbs a greater quantity of water, the effective water/cement ratio being thus reduced. </a:t>
            </a:r>
          </a:p>
        </p:txBody>
      </p:sp>
    </p:spTree>
    <p:extLst>
      <p:ext uri="{BB962C8B-B14F-4D97-AF65-F5344CB8AC3E}">
        <p14:creationId xmlns:p14="http://schemas.microsoft.com/office/powerpoint/2010/main" val="3463939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p:txBody>
          <a:bodyPr/>
          <a:lstStyle/>
          <a:p>
            <a:pPr marL="457200" marR="5080" lvl="0" indent="-457200" algn="just">
              <a:lnSpc>
                <a:spcPct val="150000"/>
              </a:lnSpc>
              <a:buClrTx/>
              <a:buFont typeface="+mj-lt"/>
              <a:buAutoNum type="arabicPeriod" startAt="3"/>
              <a:tabLst>
                <a:tab pos="298450" algn="l"/>
              </a:tabLst>
            </a:pPr>
            <a:r>
              <a:rPr lang="en-US" sz="2400" dirty="0">
                <a:solidFill>
                  <a:prstClr val="black"/>
                </a:solidFill>
                <a:latin typeface="Arial" panose="020B0604020202020204" pitchFamily="34" charset="0"/>
                <a:cs typeface="Arial" panose="020B0604020202020204" pitchFamily="34" charset="0"/>
              </a:rPr>
              <a:t>A higher aggregate content would lead to lower shrinkage and lower bleeding, and therefore to less damage to the bond between the aggregate and the cement paste.</a:t>
            </a:r>
          </a:p>
          <a:p>
            <a:pPr marL="457200" marR="5080" lvl="0" indent="-457200" algn="just">
              <a:lnSpc>
                <a:spcPct val="150000"/>
              </a:lnSpc>
              <a:buClrTx/>
              <a:buFont typeface="+mj-lt"/>
              <a:buAutoNum type="arabicPeriod" startAt="3"/>
              <a:tabLst>
                <a:tab pos="298450" algn="l"/>
              </a:tabLst>
            </a:pPr>
            <a:r>
              <a:rPr lang="en-US" sz="2400" dirty="0">
                <a:solidFill>
                  <a:prstClr val="black"/>
                </a:solidFill>
                <a:latin typeface="Arial" panose="020B0604020202020204" pitchFamily="34" charset="0"/>
                <a:cs typeface="Arial" panose="020B0604020202020204" pitchFamily="34" charset="0"/>
              </a:rPr>
              <a:t>As a result, in a leaner mix, the voids form a smaller fraction off the total volume of concrete, and it is these voids that have an adverse effect on strength</a:t>
            </a:r>
            <a:endParaRPr lang="en-IN" sz="2400" dirty="0">
              <a:solidFill>
                <a:prstClr val="black"/>
              </a:solidFill>
              <a:latin typeface="Arial" panose="020B0604020202020204" pitchFamily="34" charset="0"/>
              <a:cs typeface="Arial" panose="020B0604020202020204" pitchFamily="34" charset="0"/>
            </a:endParaRPr>
          </a:p>
          <a:p>
            <a:pPr marL="457200" indent="-457200">
              <a:buFont typeface="+mj-lt"/>
              <a:buAutoNum type="arabicPeriod" startAt="3"/>
            </a:pPr>
            <a:endParaRPr lang="en-IN" dirty="0"/>
          </a:p>
        </p:txBody>
      </p:sp>
    </p:spTree>
    <p:extLst>
      <p:ext uri="{BB962C8B-B14F-4D97-AF65-F5344CB8AC3E}">
        <p14:creationId xmlns:p14="http://schemas.microsoft.com/office/powerpoint/2010/main" val="2138488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4079776" y="0"/>
            <a:ext cx="8112223" cy="6309320"/>
          </a:xfrm>
          <a:prstGeom prst="rect">
            <a:avLst/>
          </a:prstGeom>
        </p:spPr>
      </p:pic>
      <p:sp>
        <p:nvSpPr>
          <p:cNvPr id="7" name="Title 15"/>
          <p:cNvSpPr txBox="1">
            <a:spLocks/>
          </p:cNvSpPr>
          <p:nvPr/>
        </p:nvSpPr>
        <p:spPr>
          <a:xfrm>
            <a:off x="119336" y="2564904"/>
            <a:ext cx="4320480" cy="145075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3600" b="1" dirty="0">
                <a:solidFill>
                  <a:schemeClr val="accent5">
                    <a:lumMod val="50000"/>
                  </a:schemeClr>
                </a:solidFill>
                <a:latin typeface="Arial" panose="020B0604020202020204" pitchFamily="34" charset="0"/>
                <a:cs typeface="Arial" panose="020B0604020202020204" pitchFamily="34" charset="0"/>
              </a:rPr>
              <a:t>Influence of Aggregate/Cement Ratio:</a:t>
            </a:r>
            <a:endParaRPr lang="en-IN" sz="3600" b="1" dirty="0">
              <a:solidFill>
                <a:schemeClr val="accent5">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9305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Effect of Maximum size of Aggregate</a:t>
            </a:r>
          </a:p>
        </p:txBody>
      </p:sp>
      <p:sp>
        <p:nvSpPr>
          <p:cNvPr id="4" name="Content Placeholder 3"/>
          <p:cNvSpPr>
            <a:spLocks noGrp="1"/>
          </p:cNvSpPr>
          <p:nvPr>
            <p:ph idx="1"/>
          </p:nvPr>
        </p:nvSpPr>
        <p:spPr/>
        <p:txBody>
          <a:bodyPr vert="horz" lIns="0" tIns="45720" rIns="0" bIns="45720" rtlCol="0">
            <a:noAutofit/>
          </a:bodyPr>
          <a:lstStyle/>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larger the aggregate the lower is the total surface area and, therefore, lower is the requirement of water for the given workability.</a:t>
            </a:r>
          </a:p>
          <a:p>
            <a:pPr marL="457200" marR="5080" indent="-457200" algn="just">
              <a:lnSpc>
                <a:spcPct val="150000"/>
              </a:lnSpc>
              <a:buClrTx/>
              <a:buFont typeface="+mj-lt"/>
              <a:buAutoNum type="arabicPeriod"/>
              <a:tabLst>
                <a:tab pos="298450" algn="l"/>
              </a:tabLst>
            </a:pPr>
            <a:r>
              <a:rPr lang="en-US" sz="2400" dirty="0">
                <a:solidFill>
                  <a:prstClr val="black"/>
                </a:solidFill>
                <a:latin typeface="Arial" panose="020B0604020202020204" pitchFamily="34" charset="0"/>
                <a:cs typeface="Arial" panose="020B0604020202020204" pitchFamily="34" charset="0"/>
              </a:rPr>
              <a:t>The use of larger size aggregate did not contribute to higher strength as expected from the theoretical considerations due to the following reasons.</a:t>
            </a:r>
          </a:p>
          <a:p>
            <a:pPr marL="457200" marR="5080" indent="-457200" algn="just">
              <a:lnSpc>
                <a:spcPct val="150000"/>
              </a:lnSpc>
              <a:buClrTx/>
              <a:buFont typeface="+mj-lt"/>
              <a:buAutoNum type="arabicPeriod"/>
              <a:tabLst>
                <a:tab pos="298450" algn="l"/>
              </a:tabLst>
            </a:pPr>
            <a:endParaRPr lang="en-IN"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5830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440" y="620688"/>
            <a:ext cx="10100240" cy="5597232"/>
          </a:xfrm>
        </p:spPr>
        <p:txBody>
          <a:bodyPr>
            <a:noAutofit/>
          </a:bodyPr>
          <a:lstStyle/>
          <a:p>
            <a:pPr marL="457200" marR="5080" lvl="0" indent="-457200" algn="just">
              <a:lnSpc>
                <a:spcPct val="150000"/>
              </a:lnSpc>
              <a:buClrTx/>
              <a:buFont typeface="+mj-lt"/>
              <a:buAutoNum type="arabicPeriod" startAt="3"/>
              <a:tabLst>
                <a:tab pos="298450" algn="l"/>
              </a:tabLst>
            </a:pPr>
            <a:r>
              <a:rPr lang="en-US" sz="2400" dirty="0">
                <a:solidFill>
                  <a:prstClr val="black"/>
                </a:solidFill>
                <a:latin typeface="Arial" panose="020B0604020202020204" pitchFamily="34" charset="0"/>
                <a:cs typeface="Arial" panose="020B0604020202020204" pitchFamily="34" charset="0"/>
              </a:rPr>
              <a:t>The larger maximum size aggregate gives lower surface area for developments of gel bonds which is responsible for the lower strength of the concrete.</a:t>
            </a:r>
          </a:p>
          <a:p>
            <a:pPr marL="457200" marR="5080" lvl="0" indent="-457200" algn="just">
              <a:lnSpc>
                <a:spcPct val="150000"/>
              </a:lnSpc>
              <a:buClrTx/>
              <a:buFont typeface="+mj-lt"/>
              <a:buAutoNum type="arabicPeriod" startAt="3"/>
              <a:tabLst>
                <a:tab pos="298450" algn="l"/>
              </a:tabLst>
            </a:pPr>
            <a:r>
              <a:rPr lang="en-US" sz="2400" dirty="0">
                <a:solidFill>
                  <a:prstClr val="black"/>
                </a:solidFill>
                <a:latin typeface="Arial" panose="020B0604020202020204" pitchFamily="34" charset="0"/>
                <a:cs typeface="Arial" panose="020B0604020202020204" pitchFamily="34" charset="0"/>
              </a:rPr>
              <a:t>Secondly bigger aggregate size causes a more heterogeneity in the concrete which will prevent the uniform distribution of load when stressed.</a:t>
            </a:r>
          </a:p>
          <a:p>
            <a:pPr marL="457200" marR="5080" indent="-457200" algn="just">
              <a:lnSpc>
                <a:spcPct val="150000"/>
              </a:lnSpc>
              <a:buClrTx/>
              <a:buFont typeface="+mj-lt"/>
              <a:buAutoNum type="arabicPeriod" startAt="3"/>
              <a:tabLst>
                <a:tab pos="298450" algn="l"/>
              </a:tabLst>
            </a:pPr>
            <a:r>
              <a:rPr lang="en-US" sz="2400" dirty="0">
                <a:solidFill>
                  <a:prstClr val="black"/>
                </a:solidFill>
                <a:latin typeface="Arial" panose="020B0604020202020204" pitchFamily="34" charset="0"/>
                <a:cs typeface="Arial" panose="020B0604020202020204" pitchFamily="34" charset="0"/>
              </a:rPr>
              <a:t>When large size aggregate is used, due to internal  bleeding, the transition zone will become much weaker due to the development of micro cracks which  result in lower compressive strength.</a:t>
            </a:r>
          </a:p>
          <a:p>
            <a:pPr marL="457200" marR="5080" lvl="0" indent="-457200" algn="just">
              <a:lnSpc>
                <a:spcPct val="150000"/>
              </a:lnSpc>
              <a:buClrTx/>
              <a:buFont typeface="+mj-lt"/>
              <a:buAutoNum type="arabicPeriod" startAt="3"/>
              <a:tabLst>
                <a:tab pos="298450" algn="l"/>
              </a:tabLst>
            </a:pPr>
            <a:endParaRPr lang="en-US" sz="2400" dirty="0">
              <a:solidFill>
                <a:prstClr val="black"/>
              </a:solidFill>
              <a:latin typeface="Arial" panose="020B0604020202020204" pitchFamily="34" charset="0"/>
              <a:cs typeface="Arial" panose="020B0604020202020204" pitchFamily="34" charset="0"/>
            </a:endParaRPr>
          </a:p>
          <a:p>
            <a:pPr marL="457200" indent="-457200">
              <a:buFont typeface="+mj-lt"/>
              <a:buAutoNum type="arabicPeriod" startAt="3"/>
            </a:pPr>
            <a:endParaRPr lang="en-IN" dirty="0"/>
          </a:p>
        </p:txBody>
      </p:sp>
    </p:spTree>
    <p:extLst>
      <p:ext uri="{BB962C8B-B14F-4D97-AF65-F5344CB8AC3E}">
        <p14:creationId xmlns:p14="http://schemas.microsoft.com/office/powerpoint/2010/main" val="418569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551384" y="1737360"/>
            <a:ext cx="5544616" cy="4499952"/>
          </a:xfrm>
          <a:prstGeom prst="rect">
            <a:avLst/>
          </a:prstGeom>
        </p:spPr>
      </p:pic>
      <p:pic>
        <p:nvPicPr>
          <p:cNvPr id="7" name="object 7"/>
          <p:cNvPicPr/>
          <p:nvPr/>
        </p:nvPicPr>
        <p:blipFill>
          <a:blip r:embed="rId3" cstate="print"/>
          <a:stretch>
            <a:fillRect/>
          </a:stretch>
        </p:blipFill>
        <p:spPr>
          <a:xfrm>
            <a:off x="6528048" y="1844824"/>
            <a:ext cx="5544616" cy="4392488"/>
          </a:xfrm>
          <a:prstGeom prst="rect">
            <a:avLst/>
          </a:prstGeom>
        </p:spPr>
      </p:pic>
      <p:sp>
        <p:nvSpPr>
          <p:cNvPr id="9" name="object 2"/>
          <p:cNvSpPr txBox="1">
            <a:spLocks noGrp="1"/>
          </p:cNvSpPr>
          <p:nvPr>
            <p:ph type="title"/>
          </p:nvPr>
        </p:nvSpPr>
        <p:spPr>
          <a:xfrm>
            <a:off x="1097280" y="286603"/>
            <a:ext cx="10058400" cy="1450757"/>
          </a:xfrm>
          <a:prstGeom prst="rect">
            <a:avLst/>
          </a:prstGeom>
        </p:spPr>
        <p:txBody>
          <a:bodyPr vert="horz" lIns="91440" tIns="45720" rIns="91440" bIns="45720" rtlCol="0" anchor="b">
            <a:noAutofit/>
          </a:bodyPr>
          <a:lstStyle/>
          <a:p>
            <a:r>
              <a:rPr sz="3600" b="1" dirty="0">
                <a:solidFill>
                  <a:schemeClr val="accent5">
                    <a:lumMod val="50000"/>
                  </a:schemeClr>
                </a:solidFill>
                <a:latin typeface="Arial" panose="020B0604020202020204" pitchFamily="34" charset="0"/>
                <a:cs typeface="Arial" panose="020B0604020202020204" pitchFamily="34" charset="0"/>
              </a:rPr>
              <a:t>Effect of Maximum size of Aggregate</a:t>
            </a:r>
          </a:p>
        </p:txBody>
      </p:sp>
    </p:spTree>
    <p:extLst>
      <p:ext uri="{BB962C8B-B14F-4D97-AF65-F5344CB8AC3E}">
        <p14:creationId xmlns:p14="http://schemas.microsoft.com/office/powerpoint/2010/main" val="1530340315"/>
      </p:ext>
    </p:extLst>
  </p:cSld>
  <p:clrMapOvr>
    <a:masterClrMapping/>
  </p:clrMapOvr>
</p:sld>
</file>

<file path=ppt/theme/theme1.xml><?xml version="1.0" encoding="utf-8"?>
<a:theme xmlns:a="http://schemas.openxmlformats.org/drawingml/2006/main" name="Retrospec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1379</TotalTime>
  <Words>7604</Words>
  <Application>Microsoft Office PowerPoint</Application>
  <PresentationFormat>Widescreen</PresentationFormat>
  <Paragraphs>581</Paragraphs>
  <Slides>153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153</vt:i4>
      </vt:variant>
    </vt:vector>
  </HeadingPairs>
  <TitlesOfParts>
    <vt:vector size="161" baseType="lpstr">
      <vt:lpstr>Arial</vt:lpstr>
      <vt:lpstr>Arial MT</vt:lpstr>
      <vt:lpstr>Calibri</vt:lpstr>
      <vt:lpstr>Calibri Light</vt:lpstr>
      <vt:lpstr>Cambria Math</vt:lpstr>
      <vt:lpstr>Times New Roman</vt:lpstr>
      <vt:lpstr>Wingdings</vt:lpstr>
      <vt:lpstr>Retrospect</vt:lpstr>
      <vt:lpstr>FRESH CONCRETE </vt:lpstr>
      <vt:lpstr>CONTENTS</vt:lpstr>
      <vt:lpstr>WORKABILITY:</vt:lpstr>
      <vt:lpstr>PowerPoint Presentation</vt:lpstr>
      <vt:lpstr>PowerPoint Presentation</vt:lpstr>
      <vt:lpstr>PowerPoint Presentation</vt:lpstr>
      <vt:lpstr>ASTM C 125-93</vt:lpstr>
      <vt:lpstr>American Concrete Institute (ACI) Standard 116R-90 (ACI 1990b)</vt:lpstr>
      <vt:lpstr>Reason for Different types of definition</vt:lpstr>
      <vt:lpstr>Types of Workability of Concrete</vt:lpstr>
      <vt:lpstr>PowerPoint Presentation</vt:lpstr>
      <vt:lpstr>PowerPoint Presentation</vt:lpstr>
      <vt:lpstr>FACTORS AFFECTING WORKABILITY</vt:lpstr>
      <vt:lpstr>WATER CONTENT</vt:lpstr>
      <vt:lpstr>MIX PROPORTIONS</vt:lpstr>
      <vt:lpstr>SIZE OF AGGREGATE </vt:lpstr>
      <vt:lpstr>SHAPE OF AGGREGATES</vt:lpstr>
      <vt:lpstr>SURFACE TEXTURE</vt:lpstr>
      <vt:lpstr>GRADING OF AGGREGATE</vt:lpstr>
      <vt:lpstr>USE OF ADMIXTURES</vt:lpstr>
      <vt:lpstr>PowerPoint Presentation</vt:lpstr>
      <vt:lpstr>5 Tests to Measure the Workability of Concrete</vt:lpstr>
      <vt:lpstr>PowerPoint Presentation</vt:lpstr>
      <vt:lpstr>PowerPoint Presentation</vt:lpstr>
      <vt:lpstr>Recommended Result of Concrete Slump Test:</vt:lpstr>
      <vt:lpstr>Recommended Values of Concrete Slump Tests for Various Purposes:</vt:lpstr>
      <vt:lpstr>Compaction Factor Test:</vt:lpstr>
      <vt:lpstr>PowerPoint Presentation</vt:lpstr>
      <vt:lpstr>Recommended Result of Compaction Factor Test:</vt:lpstr>
      <vt:lpstr>Flow Test:</vt:lpstr>
      <vt:lpstr>PowerPoint Presentation</vt:lpstr>
      <vt:lpstr>Vee Bee Consistometer Test:</vt:lpstr>
      <vt:lpstr>Recommended Result of Vee Bee Consistometer Test   </vt:lpstr>
      <vt:lpstr>Kelly Ball Test  (Ball Penetration Test):</vt:lpstr>
      <vt:lpstr> </vt:lpstr>
      <vt:lpstr>SEGREGATION AND BLEEDING</vt:lpstr>
      <vt:lpstr>SEGREGATION IN CONCRETE:</vt:lpstr>
      <vt:lpstr>PowerPoint Presentation</vt:lpstr>
      <vt:lpstr>PowerPoint Presentation</vt:lpstr>
      <vt:lpstr>Some other factors causing segregation in concrete:</vt:lpstr>
      <vt:lpstr>How to minimize segregation in concrete:-</vt:lpstr>
      <vt:lpstr>BLEEDING:</vt:lpstr>
      <vt:lpstr>PowerPoint Presentation</vt:lpstr>
      <vt:lpstr>PowerPoint Presentation</vt:lpstr>
      <vt:lpstr>How bleeding effects concrete stability:-</vt:lpstr>
      <vt:lpstr>PowerPoint Presentation</vt:lpstr>
      <vt:lpstr>How the bleeding in concrete is controlled:-</vt:lpstr>
      <vt:lpstr>What does Laitance mean?</vt:lpstr>
      <vt:lpstr>PowerPoint Presentation</vt:lpstr>
      <vt:lpstr>CONCRETE LAITANCE</vt:lpstr>
      <vt:lpstr> </vt:lpstr>
      <vt:lpstr>Causes of Concrete Laitance:</vt:lpstr>
      <vt:lpstr>Methods of Concrete Laitance Removal:</vt:lpstr>
      <vt:lpstr>1. Shot Blasting Method:</vt:lpstr>
      <vt:lpstr>PowerPoint Presentation</vt:lpstr>
      <vt:lpstr>PowerPoint Presentation</vt:lpstr>
      <vt:lpstr>PowerPoint Presentation</vt:lpstr>
      <vt:lpstr>2. Mechanical Planning Method:</vt:lpstr>
      <vt:lpstr>PowerPoint Presentation</vt:lpstr>
      <vt:lpstr>3. Scabbling Method:</vt:lpstr>
      <vt:lpstr>4. Grinding Method:</vt:lpstr>
      <vt:lpstr>5. Acid Etching Method:</vt:lpstr>
      <vt:lpstr>Concrete Laitance Versus Efflorescence</vt:lpstr>
      <vt:lpstr>PowerPoint Presentation</vt:lpstr>
      <vt:lpstr>Hardened Concrete</vt:lpstr>
      <vt:lpstr>Strength of Concrete</vt:lpstr>
      <vt:lpstr>Strength of Concrete</vt:lpstr>
      <vt:lpstr>Strength of Concrete</vt:lpstr>
      <vt:lpstr>Types of Concrete Strength</vt:lpstr>
      <vt:lpstr>Compressive Strength</vt:lpstr>
      <vt:lpstr>Compressive Strength</vt:lpstr>
      <vt:lpstr>Compressive Strength</vt:lpstr>
      <vt:lpstr>PowerPoint Presentation</vt:lpstr>
      <vt:lpstr>PowerPoint Presentation</vt:lpstr>
      <vt:lpstr>Tensile Strength of Concrete:</vt:lpstr>
      <vt:lpstr>Tensile Strength of Concrete</vt:lpstr>
      <vt:lpstr>Tensile Strength of Concrete</vt:lpstr>
      <vt:lpstr>Tensile Strength of Concrete</vt:lpstr>
      <vt:lpstr>PowerPoint Presentation</vt:lpstr>
      <vt:lpstr>Tensile Strength of Concrete</vt:lpstr>
      <vt:lpstr>Relationship Between Compressive and Tensile Strength of Concrete</vt:lpstr>
      <vt:lpstr>Concrete Strength</vt:lpstr>
      <vt:lpstr>Shear Strength</vt:lpstr>
      <vt:lpstr>PowerPoint Presentation</vt:lpstr>
      <vt:lpstr>Bond Strength</vt:lpstr>
      <vt:lpstr>Concrete Strength(Impact Strength):</vt:lpstr>
      <vt:lpstr>Concrete Strength</vt:lpstr>
      <vt:lpstr>Factors affecting strength of concrete</vt:lpstr>
      <vt:lpstr>Water/cement ratio and degree of compaction:</vt:lpstr>
      <vt:lpstr>Abrams’ law</vt:lpstr>
      <vt:lpstr>Water/cement ratio and degree of  compaction</vt:lpstr>
      <vt:lpstr>Gel/Space Ratio</vt:lpstr>
      <vt:lpstr>Gel/Space Ratio</vt:lpstr>
      <vt:lpstr>Influence of Aggregate/Cement Ratio:</vt:lpstr>
      <vt:lpstr> </vt:lpstr>
      <vt:lpstr>PowerPoint Presentation</vt:lpstr>
      <vt:lpstr>Effect of Maximum size of Aggregate</vt:lpstr>
      <vt:lpstr>PowerPoint Presentation</vt:lpstr>
      <vt:lpstr>Effect of Maximum size of Aggregate</vt:lpstr>
      <vt:lpstr>Age of Concrete</vt:lpstr>
      <vt:lpstr>Age of Concrete</vt:lpstr>
      <vt:lpstr>Influence of Properties of Coarse Aggregate</vt:lpstr>
      <vt:lpstr> </vt:lpstr>
      <vt:lpstr>Influence of Temperature on Strength</vt:lpstr>
      <vt:lpstr>PowerPoint Presentation</vt:lpstr>
      <vt:lpstr>PowerPoint Presentation</vt:lpstr>
      <vt:lpstr>Fatigue Strength of Concrete</vt:lpstr>
      <vt:lpstr>Stress-Strain Plot of Concrete</vt:lpstr>
      <vt:lpstr>Stress-Strain Plot of Concrete</vt:lpstr>
      <vt:lpstr>Stress-Strain Plot of Concrete</vt:lpstr>
      <vt:lpstr>Stress-Strain Plot of Concrete</vt:lpstr>
      <vt:lpstr>Determination of modulus of elasticity of Concrete</vt:lpstr>
      <vt:lpstr>Determination of Modulus of  Elasticity</vt:lpstr>
      <vt:lpstr>Determination of modulus of elasticity</vt:lpstr>
      <vt:lpstr>Poisson’s ratio (Static Method)</vt:lpstr>
      <vt:lpstr>Relation between Modulus of Elasticity and Strength</vt:lpstr>
      <vt:lpstr>Factors Affecting Modulus of Elasticity of  Concrete</vt:lpstr>
      <vt:lpstr>Factors Affecting Modulus of Elasticity of  Concrete</vt:lpstr>
      <vt:lpstr>Factors Affecting Modulus of Elasticity of  Concrete</vt:lpstr>
      <vt:lpstr>Creep</vt:lpstr>
      <vt:lpstr>Creep</vt:lpstr>
      <vt:lpstr>Definition</vt:lpstr>
      <vt:lpstr>Creep</vt:lpstr>
      <vt:lpstr>Creep</vt:lpstr>
      <vt:lpstr>Factors Influencing Creep</vt:lpstr>
      <vt:lpstr>PowerPoint Presentation</vt:lpstr>
      <vt:lpstr>Cement Paste Content</vt:lpstr>
      <vt:lpstr>Cement Type</vt:lpstr>
      <vt:lpstr>PowerPoint Presentation</vt:lpstr>
      <vt:lpstr>Durability</vt:lpstr>
      <vt:lpstr>Factors Influencing Durability</vt:lpstr>
      <vt:lpstr>Factors Influencing Durability</vt:lpstr>
      <vt:lpstr>Durability</vt:lpstr>
      <vt:lpstr>Durability is Achieved By</vt:lpstr>
      <vt:lpstr>Shrinkage</vt:lpstr>
      <vt:lpstr>Shrinkage</vt:lpstr>
      <vt:lpstr>Shrinkage</vt:lpstr>
      <vt:lpstr>Shrinkage</vt:lpstr>
      <vt:lpstr>Shrinkage</vt:lpstr>
      <vt:lpstr>Plastic Shrinkage</vt:lpstr>
      <vt:lpstr>Shrinkage</vt:lpstr>
      <vt:lpstr>Shrinkage</vt:lpstr>
      <vt:lpstr>Shrinkage</vt:lpstr>
      <vt:lpstr>Shrinkage</vt:lpstr>
      <vt:lpstr>Shrinkage</vt:lpstr>
      <vt:lpstr>Shrinkage</vt:lpstr>
      <vt:lpstr>Shrinkage</vt:lpstr>
      <vt:lpstr>Permeability</vt:lpstr>
      <vt:lpstr>Permeability</vt:lpstr>
      <vt:lpstr>Permeability</vt:lpstr>
      <vt:lpstr>Permeability</vt:lpstr>
      <vt:lpstr>Permeability</vt:lpstr>
      <vt:lpstr>Permeability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MATERIALS AND CONCRETE TECHNOLOGY  </dc:title>
  <dc:creator>santosh kumar</dc:creator>
  <cp:lastModifiedBy>Sasi gps</cp:lastModifiedBy>
  <cp:revision>114</cp:revision>
  <dcterms:created xsi:type="dcterms:W3CDTF">2021-06-11T15:34:11Z</dcterms:created>
  <dcterms:modified xsi:type="dcterms:W3CDTF">2023-11-19T04:39:16Z</dcterms:modified>
</cp:coreProperties>
</file>